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5143500" cx="9144000"/>
  <p:notesSz cx="6858000" cy="9144000"/>
  <p:embeddedFontLst>
    <p:embeddedFont>
      <p:font typeface="Anton"/>
      <p:regular r:id="rId74"/>
    </p:embeddedFont>
    <p:embeddedFont>
      <p:font typeface="Lato"/>
      <p:regular r:id="rId75"/>
      <p:bold r:id="rId76"/>
      <p:italic r:id="rId77"/>
      <p:boldItalic r:id="rId78"/>
    </p:embeddedFont>
    <p:embeddedFont>
      <p:font typeface="Didact Gothic"/>
      <p:regular r:id="rId79"/>
    </p:embeddedFont>
    <p:embeddedFont>
      <p:font typeface="Helvetica Neue"/>
      <p:regular r:id="rId80"/>
      <p:bold r:id="rId81"/>
      <p:italic r:id="rId82"/>
      <p:boldItalic r:id="rId83"/>
    </p:embeddedFont>
    <p:embeddedFont>
      <p:font typeface="Helvetica Neue Light"/>
      <p:regular r:id="rId84"/>
      <p:bold r:id="rId85"/>
      <p:italic r:id="rId86"/>
      <p:boldItalic r:id="rId87"/>
    </p:embeddedFont>
    <p:embeddedFont>
      <p:font typeface="Comfortaa"/>
      <p:regular r:id="rId88"/>
      <p:bold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FEDBD2-BCDC-4F77-8A2B-F334AF5B57EE}">
  <a:tblStyle styleId="{69FEDBD2-BCDC-4F77-8A2B-F334AF5B57EE}" styleName="Table_0">
    <a:wholeTbl>
      <a:tcTxStyle>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B396D02-7187-4377-96A4-01E56AB5FD3D}"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Light-regular.fntdata"/><Relationship Id="rId83" Type="http://schemas.openxmlformats.org/officeDocument/2006/relationships/font" Target="fonts/HelveticaNeue-boldItalic.fntdata"/><Relationship Id="rId42" Type="http://schemas.openxmlformats.org/officeDocument/2006/relationships/slide" Target="slides/slide36.xml"/><Relationship Id="rId86" Type="http://schemas.openxmlformats.org/officeDocument/2006/relationships/font" Target="fonts/HelveticaNeueLight-italic.fntdata"/><Relationship Id="rId41" Type="http://schemas.openxmlformats.org/officeDocument/2006/relationships/slide" Target="slides/slide35.xml"/><Relationship Id="rId85" Type="http://schemas.openxmlformats.org/officeDocument/2006/relationships/font" Target="fonts/HelveticaNeueLight-bold.fntdata"/><Relationship Id="rId44" Type="http://schemas.openxmlformats.org/officeDocument/2006/relationships/slide" Target="slides/slide38.xml"/><Relationship Id="rId88" Type="http://schemas.openxmlformats.org/officeDocument/2006/relationships/font" Target="fonts/Comfortaa-regular.fntdata"/><Relationship Id="rId43" Type="http://schemas.openxmlformats.org/officeDocument/2006/relationships/slide" Target="slides/slide37.xml"/><Relationship Id="rId87" Type="http://schemas.openxmlformats.org/officeDocument/2006/relationships/font" Target="fonts/HelveticaNeueLight-bold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Comfortaa-bold.fntdata"/><Relationship Id="rId80" Type="http://schemas.openxmlformats.org/officeDocument/2006/relationships/font" Target="fonts/HelveticaNeue-regular.fntdata"/><Relationship Id="rId82" Type="http://schemas.openxmlformats.org/officeDocument/2006/relationships/font" Target="fonts/HelveticaNeue-italic.fntdata"/><Relationship Id="rId81"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Lato-regular.fntdata"/><Relationship Id="rId30" Type="http://schemas.openxmlformats.org/officeDocument/2006/relationships/slide" Target="slides/slide24.xml"/><Relationship Id="rId74" Type="http://schemas.openxmlformats.org/officeDocument/2006/relationships/font" Target="fonts/Anton-regular.fntdata"/><Relationship Id="rId33" Type="http://schemas.openxmlformats.org/officeDocument/2006/relationships/slide" Target="slides/slide27.xml"/><Relationship Id="rId77" Type="http://schemas.openxmlformats.org/officeDocument/2006/relationships/font" Target="fonts/Lato-italic.fntdata"/><Relationship Id="rId32" Type="http://schemas.openxmlformats.org/officeDocument/2006/relationships/slide" Target="slides/slide26.xml"/><Relationship Id="rId76" Type="http://schemas.openxmlformats.org/officeDocument/2006/relationships/font" Target="fonts/Lato-bold.fntdata"/><Relationship Id="rId35" Type="http://schemas.openxmlformats.org/officeDocument/2006/relationships/slide" Target="slides/slide29.xml"/><Relationship Id="rId79" Type="http://schemas.openxmlformats.org/officeDocument/2006/relationships/font" Target="fonts/DidactGothic-regular.fntdata"/><Relationship Id="rId34" Type="http://schemas.openxmlformats.org/officeDocument/2006/relationships/slide" Target="slides/slide28.xml"/><Relationship Id="rId78" Type="http://schemas.openxmlformats.org/officeDocument/2006/relationships/font" Target="fonts/Lato-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fd78a05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efd78a057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fd78a057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efd78a0579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fd78a057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fd78a057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fd78a057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fd78a057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Los modelos para el desarrollo web han evolucionado mucho en la última década, existen multitud de aplicaciones, frameworks, librerías, arquitecturas y sistemas de publicación en diferentes versiones que a su vez reciben cambios o mejoran con el tiempo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fd78a057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efd78a0579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fd78a057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fd78a057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fd78a057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fd78a057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fd78a057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efd78a0579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fd78a057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efd78a0579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fd78a057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fd78a057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fd78a057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fd78a057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fd78a057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efd78a0579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fd78a057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fd78a057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fd78a057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efd78a0579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fd78a057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fd78a057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fd78a057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fd78a057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fd78a057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fd78a057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efd78a057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efd78a0579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fd78a057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fd78a057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fd78a057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efd78a0579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fd78a0579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efd78a0579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fd78a0579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fd78a0579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fd78a057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efd78a057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fd78a057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fd78a057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fd78a0579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efd78a0579_0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fd78a057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efd78a057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fd78a0579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fd78a0579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fd78a057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fd78a057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fd78a0579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fd78a0579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fd78a0579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efd78a0579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fd78a0579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fd78a0579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fd78a0579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fd78a0579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fd78a0579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efd78a0579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fd78a057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efd78a057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fd78a057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efd78a057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fd78a0579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fd78a0579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La grilla puede ser de varios tamaños, como dijimos antes, esto va a depender de la resolución del usuario. A continuación les brindamos las medidas que utiliza el framework para reacomodar los divs con sus respectivas clases: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fd78a0579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fd78a0579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De esta manera logramos que el elemento ocupe distintas columnas de la grilla, dependiendo de la resolución del usuario, sin agregar o modificar el archivo de estilos, lo cual ahorra mucho tiempo a la hora del ajuste responsivo.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También se pueden ocupar algunas columnas de la grilla dejando un espacio libre a los costados. Para ello se utilizan las clases con offset: </a:t>
            </a:r>
            <a:r>
              <a:rPr i="1" lang="es" sz="1200">
                <a:solidFill>
                  <a:schemeClr val="dk1"/>
                </a:solidFill>
                <a:latin typeface="Didact Gothic"/>
                <a:ea typeface="Didact Gothic"/>
                <a:cs typeface="Didact Gothic"/>
                <a:sym typeface="Didact Gothic"/>
              </a:rPr>
              <a:t>.col-md-offset-4</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fd78a0579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fd78a0579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fd78a057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efd78a0579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fd78a057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efd78a057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fd78a0579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efd78a0579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fd78a0579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efd78a0579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fd78a0579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fd78a0579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efd78a0579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efd78a0579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fd78a057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efd78a0579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fd78a057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fd78a057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efd78a0579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efd78a0579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fd78a057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fd78a057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fd78a0579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efd78a0579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fd78a0579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efd78a0579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09bf9701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09bf9701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Cuando el curso cuenta con FAQs corresponde esta slide de “Preguntas”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efd78a0579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efd78a0579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fd78a0579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efd78a0579_0_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Momento de consolidación de aprendizajes: integrar bootstrap y maquetar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efd78a0579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efd78a0579_0_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fd78a0579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efd78a0579_0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fd78a057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efd78a0579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fd78a0579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efd78a0579_0_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desafíos entregables. Editar el número con el número de desafío correspondiente..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fd78a057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efd78a0579_0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efd78a057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efd78a057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fd78a0579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efd78a0579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Portada de Material Ampliado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efd78a0579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efd78a0579_0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Enviar el contenido a integrar a </a:t>
            </a:r>
            <a:r>
              <a:rPr lang="es" u="sng">
                <a:solidFill>
                  <a:schemeClr val="hlink"/>
                </a:solidFill>
                <a:hlinkClick r:id="rId2"/>
              </a:rPr>
              <a:t>contenidos@coderhouse.com</a:t>
            </a:r>
            <a:r>
              <a:rPr lang="es">
                <a:solidFill>
                  <a:schemeClr val="dk1"/>
                </a:solidFill>
              </a:rPr>
              <a:t> para que lo podamos incluir en el Repositorio.</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efd78a0579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efd78a0579_0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efd78a0579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efd78a0579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efd78a0579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efd78a0579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fd78a057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efd78a0579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fd78a057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efd78a0579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t>Recurso: Cronograma del curso</a:t>
            </a:r>
            <a:br>
              <a:rPr lang="es"/>
            </a:br>
            <a:r>
              <a:rPr lang="es"/>
              <a:t>- Se muestra al</a:t>
            </a:r>
            <a:r>
              <a:rPr b="1" lang="es"/>
              <a:t> inicio</a:t>
            </a:r>
            <a:r>
              <a:rPr lang="es"/>
              <a:t> de cada clase </a:t>
            </a:r>
            <a:endParaRPr/>
          </a:p>
          <a:p>
            <a:pPr indent="0" lvl="0" marL="0" rtl="0" algn="l">
              <a:lnSpc>
                <a:spcPct val="100000"/>
              </a:lnSpc>
              <a:spcBef>
                <a:spcPts val="0"/>
              </a:spcBef>
              <a:spcAft>
                <a:spcPts val="0"/>
              </a:spcAft>
              <a:buSzPts val="1100"/>
              <a:buNone/>
            </a:pPr>
            <a:r>
              <a:rPr lang="es"/>
              <a:t>- Tiene un aspecto similar a un </a:t>
            </a:r>
            <a:r>
              <a:rPr b="1" lang="es"/>
              <a:t>calendario.</a:t>
            </a:r>
            <a:br>
              <a:rPr lang="es"/>
            </a:br>
            <a:r>
              <a:rPr lang="es"/>
              <a:t>- Resume rápidamente: título de la clase, número y contenidos que abarca</a:t>
            </a:r>
            <a:endParaRPr/>
          </a:p>
          <a:p>
            <a:pPr indent="0" lvl="0" marL="0" rtl="0" algn="l">
              <a:lnSpc>
                <a:spcPct val="100000"/>
              </a:lnSpc>
              <a:spcBef>
                <a:spcPts val="0"/>
              </a:spcBef>
              <a:spcAft>
                <a:spcPts val="0"/>
              </a:spcAft>
              <a:buSzPts val="1100"/>
              <a:buNone/>
            </a:pPr>
            <a:r>
              <a:rPr lang="es"/>
              <a:t>- Guía rápida tanto para docentes, como para estudiantes.</a:t>
            </a:r>
            <a:br>
              <a:rPr lang="es"/>
            </a:br>
            <a:r>
              <a:rPr lang="es"/>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-Ubicar en el interior de cada clase aquellas cuestiones destacadas con las cuales se encontrará el alumno y con su respectivo nombre:</a:t>
            </a:r>
            <a:r>
              <a:rPr b="1" lang="es">
                <a:solidFill>
                  <a:schemeClr val="dk1"/>
                </a:solidFill>
              </a:rPr>
              <a:t> desafíos, entregables de proyecto, actividades colaborativas o  ejemplos en vivo.</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fd78a0579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efd78a0579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Duración estimada: </a:t>
            </a:r>
            <a:r>
              <a:rPr lang="es"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Espacio: </a:t>
            </a:r>
            <a:r>
              <a:rPr lang="es"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Consigna: </a:t>
            </a:r>
            <a:r>
              <a:rPr lang="es"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NOTA: </a:t>
            </a:r>
            <a:r>
              <a:rPr lang="es"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1: </a:t>
            </a:r>
            <a:r>
              <a:rPr lang="es"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2: </a:t>
            </a:r>
            <a:r>
              <a:rPr lang="es"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a:t>
            </a:r>
            <a:r>
              <a:rPr lang="es"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3: </a:t>
            </a:r>
            <a:r>
              <a:rPr lang="es"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4: </a:t>
            </a:r>
            <a:r>
              <a:rPr lang="es"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5: </a:t>
            </a:r>
            <a:r>
              <a:rPr lang="es"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s" sz="1400">
                <a:solidFill>
                  <a:schemeClr val="dk1"/>
                </a:solidFill>
                <a:latin typeface="Helvetica Neue"/>
                <a:ea typeface="Helvetica Neue"/>
                <a:cs typeface="Helvetica Neue"/>
                <a:sym typeface="Helvetica Neue"/>
              </a:rPr>
              <a:t>Paso 6: </a:t>
            </a:r>
            <a:r>
              <a:rPr lang="es"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OBJECT_1">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44002" cy="5141975"/>
          </a:xfrm>
          <a:prstGeom prst="rect">
            <a:avLst/>
          </a:prstGeom>
          <a:noFill/>
          <a:ln>
            <a:noFill/>
          </a:ln>
        </p:spPr>
      </p:pic>
      <p:sp>
        <p:nvSpPr>
          <p:cNvPr id="52" name="Google Shape;52;p13"/>
          <p:cNvSpPr txBox="1"/>
          <p:nvPr>
            <p:ph type="ctr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1" sz="4200">
                <a:solidFill>
                  <a:schemeClr val="dk1"/>
                </a:solidFill>
                <a:latin typeface="Anton"/>
                <a:ea typeface="Anton"/>
                <a:cs typeface="Anton"/>
                <a:sym typeface="Anto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13"/>
          <p:cNvSpPr txBox="1"/>
          <p:nvPr>
            <p:ph idx="1" type="subTitle"/>
          </p:nvPr>
        </p:nvSpPr>
        <p:spPr>
          <a:xfrm>
            <a:off x="1513682" y="2730701"/>
            <a:ext cx="6116700" cy="646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800"/>
              <a:buNone/>
              <a:defRPr b="0" i="1" sz="4200">
                <a:solidFill>
                  <a:schemeClr val="dk1"/>
                </a:solidFill>
                <a:latin typeface="Anton"/>
                <a:ea typeface="Anton"/>
                <a:cs typeface="Anton"/>
                <a:sym typeface="Anton"/>
              </a:defRPr>
            </a:lvl1pPr>
            <a:lvl2pPr lvl="1" rtl="0" algn="l">
              <a:spcBef>
                <a:spcPts val="1200"/>
              </a:spcBef>
              <a:spcAft>
                <a:spcPts val="0"/>
              </a:spcAft>
              <a:buSzPts val="1400"/>
              <a:buNone/>
              <a:defRPr/>
            </a:lvl2pPr>
            <a:lvl3pPr lvl="2" rtl="0" algn="l">
              <a:spcBef>
                <a:spcPts val="1200"/>
              </a:spcBef>
              <a:spcAft>
                <a:spcPts val="0"/>
              </a:spcAft>
              <a:buSzPts val="1400"/>
              <a:buNone/>
              <a:defRPr/>
            </a:lvl3pPr>
            <a:lvl4pPr lvl="3" rtl="0" algn="l">
              <a:spcBef>
                <a:spcPts val="1200"/>
              </a:spcBef>
              <a:spcAft>
                <a:spcPts val="0"/>
              </a:spcAft>
              <a:buSzPts val="1400"/>
              <a:buNone/>
              <a:defRPr/>
            </a:lvl4pPr>
            <a:lvl5pPr lvl="4" rtl="0" algn="l">
              <a:spcBef>
                <a:spcPts val="1200"/>
              </a:spcBef>
              <a:spcAft>
                <a:spcPts val="0"/>
              </a:spcAft>
              <a:buSzPts val="1400"/>
              <a:buNone/>
              <a:defRPr/>
            </a:lvl5pPr>
            <a:lvl6pPr lvl="5" rtl="0" algn="l">
              <a:spcBef>
                <a:spcPts val="1200"/>
              </a:spcBef>
              <a:spcAft>
                <a:spcPts val="0"/>
              </a:spcAft>
              <a:buSzPts val="1400"/>
              <a:buNone/>
              <a:defRPr/>
            </a:lvl6pPr>
            <a:lvl7pPr lvl="6" rtl="0" algn="l">
              <a:spcBef>
                <a:spcPts val="1200"/>
              </a:spcBef>
              <a:spcAft>
                <a:spcPts val="0"/>
              </a:spcAft>
              <a:buSzPts val="1400"/>
              <a:buNone/>
              <a:defRPr/>
            </a:lvl7pPr>
            <a:lvl8pPr lvl="7" rtl="0" algn="l">
              <a:spcBef>
                <a:spcPts val="1200"/>
              </a:spcBef>
              <a:spcAft>
                <a:spcPts val="0"/>
              </a:spcAft>
              <a:buSzPts val="1400"/>
              <a:buNone/>
              <a:defRPr/>
            </a:lvl8pPr>
            <a:lvl9pPr lvl="8" rtl="0" algn="l">
              <a:spcBef>
                <a:spcPts val="1200"/>
              </a:spcBef>
              <a:spcAft>
                <a:spcPts val="1200"/>
              </a:spcAft>
              <a:buSzPts val="1400"/>
              <a:buNone/>
              <a:defRPr/>
            </a:lvl9pPr>
          </a:lstStyle>
          <a:p/>
        </p:txBody>
      </p:sp>
      <p:sp>
        <p:nvSpPr>
          <p:cNvPr id="54" name="Google Shape;54;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400"/>
              <a:buNone/>
              <a:defRPr>
                <a:solidFill>
                  <a:srgbClr val="88888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13"/>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rtl="0" algn="r">
              <a:lnSpc>
                <a:spcPct val="100000"/>
              </a:lnSpc>
              <a:spcBef>
                <a:spcPts val="0"/>
              </a:spcBef>
              <a:spcAft>
                <a:spcPts val="0"/>
              </a:spcAft>
              <a:buNone/>
              <a:defRPr>
                <a:solidFill>
                  <a:srgbClr val="888888"/>
                </a:solidFill>
              </a:defRPr>
            </a:lvl1pPr>
            <a:lvl2pPr indent="0" lvl="1" marL="0" rtl="0" algn="r">
              <a:lnSpc>
                <a:spcPct val="100000"/>
              </a:lnSpc>
              <a:spcBef>
                <a:spcPts val="0"/>
              </a:spcBef>
              <a:spcAft>
                <a:spcPts val="0"/>
              </a:spcAft>
              <a:buNone/>
              <a:defRPr>
                <a:solidFill>
                  <a:srgbClr val="888888"/>
                </a:solidFill>
              </a:defRPr>
            </a:lvl2pPr>
            <a:lvl3pPr indent="0" lvl="2" marL="0" rtl="0" algn="r">
              <a:lnSpc>
                <a:spcPct val="100000"/>
              </a:lnSpc>
              <a:spcBef>
                <a:spcPts val="0"/>
              </a:spcBef>
              <a:spcAft>
                <a:spcPts val="0"/>
              </a:spcAft>
              <a:buNone/>
              <a:defRPr>
                <a:solidFill>
                  <a:srgbClr val="888888"/>
                </a:solidFill>
              </a:defRPr>
            </a:lvl3pPr>
            <a:lvl4pPr indent="0" lvl="3" marL="0" rtl="0" algn="r">
              <a:lnSpc>
                <a:spcPct val="100000"/>
              </a:lnSpc>
              <a:spcBef>
                <a:spcPts val="0"/>
              </a:spcBef>
              <a:spcAft>
                <a:spcPts val="0"/>
              </a:spcAft>
              <a:buNone/>
              <a:defRPr>
                <a:solidFill>
                  <a:srgbClr val="888888"/>
                </a:solidFill>
              </a:defRPr>
            </a:lvl4pPr>
            <a:lvl5pPr indent="0" lvl="4" marL="0" rtl="0" algn="r">
              <a:lnSpc>
                <a:spcPct val="100000"/>
              </a:lnSpc>
              <a:spcBef>
                <a:spcPts val="0"/>
              </a:spcBef>
              <a:spcAft>
                <a:spcPts val="0"/>
              </a:spcAft>
              <a:buNone/>
              <a:defRPr>
                <a:solidFill>
                  <a:srgbClr val="888888"/>
                </a:solidFill>
              </a:defRPr>
            </a:lvl5pPr>
            <a:lvl6pPr indent="0" lvl="5" marL="0" rtl="0" algn="r">
              <a:lnSpc>
                <a:spcPct val="100000"/>
              </a:lnSpc>
              <a:spcBef>
                <a:spcPts val="0"/>
              </a:spcBef>
              <a:spcAft>
                <a:spcPts val="0"/>
              </a:spcAft>
              <a:buNone/>
              <a:defRPr>
                <a:solidFill>
                  <a:srgbClr val="888888"/>
                </a:solidFill>
              </a:defRPr>
            </a:lvl6pPr>
            <a:lvl7pPr indent="0" lvl="6" marL="0" rtl="0" algn="r">
              <a:lnSpc>
                <a:spcPct val="100000"/>
              </a:lnSpc>
              <a:spcBef>
                <a:spcPts val="0"/>
              </a:spcBef>
              <a:spcAft>
                <a:spcPts val="0"/>
              </a:spcAft>
              <a:buNone/>
              <a:defRPr>
                <a:solidFill>
                  <a:srgbClr val="888888"/>
                </a:solidFill>
              </a:defRPr>
            </a:lvl7pPr>
            <a:lvl8pPr indent="0" lvl="7" marL="0" rtl="0" algn="r">
              <a:lnSpc>
                <a:spcPct val="100000"/>
              </a:lnSpc>
              <a:spcBef>
                <a:spcPts val="0"/>
              </a:spcBef>
              <a:spcAft>
                <a:spcPts val="0"/>
              </a:spcAft>
              <a:buNone/>
              <a:defRPr>
                <a:solidFill>
                  <a:srgbClr val="888888"/>
                </a:solidFill>
              </a:defRPr>
            </a:lvl8pPr>
            <a:lvl9pPr indent="0" lvl="8" marL="0" rt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s"/>
              <a:t>‹#›</a:t>
            </a:fld>
            <a:endParaRPr b="0" i="0" sz="1400" u="none" cap="none" strike="noStrike">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7" name="Shape 57"/>
        <p:cNvGrpSpPr/>
        <p:nvPr/>
      </p:nvGrpSpPr>
      <p:grpSpPr>
        <a:xfrm>
          <a:off x="0" y="0"/>
          <a:ext cx="0" cy="0"/>
          <a:chOff x="0" y="0"/>
          <a:chExt cx="0" cy="0"/>
        </a:xfrm>
      </p:grpSpPr>
      <p:pic>
        <p:nvPicPr>
          <p:cNvPr id="58" name="Google Shape;58;p1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9.jpg"/><Relationship Id="rId5" Type="http://schemas.openxmlformats.org/officeDocument/2006/relationships/image" Target="../media/image81.png"/><Relationship Id="rId6"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0.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6.png"/><Relationship Id="rId5" Type="http://schemas.openxmlformats.org/officeDocument/2006/relationships/hyperlink" Target="https://www.arweb.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hyperlink" Target="https://v4-alpha.getbootstrap.com/getting-started/browsers-devices/" TargetMode="External"/><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hyperlink" Target="https://plataforma.coderhouse.com/video-tutoriales" TargetMode="External"/><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hyperlink" Target="https://codepen.io/anon/pen/BYyGKd/" TargetMode="External"/><Relationship Id="rId5"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35.jpg"/><Relationship Id="rId5" Type="http://schemas.openxmlformats.org/officeDocument/2006/relationships/hyperlink" Target="https://getbootstrap.com/docs/4.0/getting-started/downloa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34.gif"/><Relationship Id="rId5" Type="http://schemas.openxmlformats.org/officeDocument/2006/relationships/image" Target="../media/image39.png"/><Relationship Id="rId6"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3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hyperlink" Target="http://getbootstrap.com/css/#type" TargetMode="External"/><Relationship Id="rId5" Type="http://schemas.openxmlformats.org/officeDocument/2006/relationships/image" Target="../media/image41.png"/><Relationship Id="rId6" Type="http://schemas.openxmlformats.org/officeDocument/2006/relationships/hyperlink" Target="http://getbootstrap.com/css/#typ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6.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image" Target="../media/image5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50.png"/><Relationship Id="rId5"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8.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8.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8.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8.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8.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8.png"/><Relationship Id="rId4" Type="http://schemas.openxmlformats.org/officeDocument/2006/relationships/image" Target="../media/image56.png"/><Relationship Id="rId5" Type="http://schemas.openxmlformats.org/officeDocument/2006/relationships/image" Target="../media/image60.png"/><Relationship Id="rId6"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8.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8.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8.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8.png"/><Relationship Id="rId4" Type="http://schemas.openxmlformats.org/officeDocument/2006/relationships/image" Target="../media/image62.png"/><Relationship Id="rId5" Type="http://schemas.openxmlformats.org/officeDocument/2006/relationships/hyperlink" Target="https://www.w3schools.com/bootstrap4/bootstrap_button_groups.asp"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8.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8.png"/><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67.png"/><Relationship Id="rId4" Type="http://schemas.openxmlformats.org/officeDocument/2006/relationships/hyperlink" Target="https://view.genial.ly/61a7993f3ef3cf0dac4e4b9c/interactive-content-faqs-desarrollo-web"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9.pn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5.pn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w3schools.com/bootstrap4/default.asp" TargetMode="External"/><Relationship Id="rId4" Type="http://schemas.openxmlformats.org/officeDocument/2006/relationships/image" Target="../media/image1.png"/><Relationship Id="rId5" Type="http://schemas.openxmlformats.org/officeDocument/2006/relationships/image" Target="../media/image77.png"/><Relationship Id="rId6" Type="http://schemas.openxmlformats.org/officeDocument/2006/relationships/image" Target="../media/image7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5.png"/><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document/d/19AklN151WrZ5qWPiJIEvkPS3FpZsefPZZlRAl9SIYPc/edit" TargetMode="External"/><Relationship Id="rId4" Type="http://schemas.openxmlformats.org/officeDocument/2006/relationships/image" Target="../media/image3.png"/><Relationship Id="rId5" Type="http://schemas.openxmlformats.org/officeDocument/2006/relationships/image" Target="../media/image23.png"/><Relationship Id="rId6" Type="http://schemas.openxmlformats.org/officeDocument/2006/relationships/image" Target="../media/image2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 name="Shape 62"/>
        <p:cNvGrpSpPr/>
        <p:nvPr/>
      </p:nvGrpSpPr>
      <p:grpSpPr>
        <a:xfrm>
          <a:off x="0" y="0"/>
          <a:ext cx="0" cy="0"/>
          <a:chOff x="0" y="0"/>
          <a:chExt cx="0" cy="0"/>
        </a:xfrm>
      </p:grpSpPr>
      <p:sp>
        <p:nvSpPr>
          <p:cNvPr id="63" name="Google Shape;63;p1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64" name="Google Shape;64;p1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65" name="Google Shape;65;p1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LIBRERÍAS Y FRAMEWORKS</a:t>
            </a:r>
            <a:endParaRPr i="1" sz="3600">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7" name="Shape 197"/>
        <p:cNvGrpSpPr/>
        <p:nvPr/>
      </p:nvGrpSpPr>
      <p:grpSpPr>
        <a:xfrm>
          <a:off x="0" y="0"/>
          <a:ext cx="0" cy="0"/>
          <a:chOff x="0" y="0"/>
          <a:chExt cx="0" cy="0"/>
        </a:xfrm>
      </p:grpSpPr>
      <p:sp>
        <p:nvSpPr>
          <p:cNvPr id="198" name="Google Shape;198;p25"/>
          <p:cNvSpPr/>
          <p:nvPr/>
        </p:nvSpPr>
        <p:spPr>
          <a:xfrm>
            <a:off x="0" y="0"/>
            <a:ext cx="43794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2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00" name="Google Shape;200;p25"/>
          <p:cNvSpPr txBox="1"/>
          <p:nvPr/>
        </p:nvSpPr>
        <p:spPr>
          <a:xfrm>
            <a:off x="4807075" y="1318763"/>
            <a:ext cx="3970200" cy="167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 una </a:t>
            </a:r>
            <a:r>
              <a:rPr lang="es" sz="1800">
                <a:solidFill>
                  <a:schemeClr val="dk1"/>
                </a:solidFill>
                <a:highlight>
                  <a:srgbClr val="E0FF00"/>
                </a:highlight>
                <a:latin typeface="Helvetica Neue Light"/>
                <a:ea typeface="Helvetica Neue Light"/>
                <a:cs typeface="Helvetica Neue Light"/>
                <a:sym typeface="Helvetica Neue Light"/>
              </a:rPr>
              <a:t>colección de elementos</a:t>
            </a:r>
            <a:r>
              <a:rPr lang="es" sz="1800">
                <a:solidFill>
                  <a:schemeClr val="dk1"/>
                </a:solidFill>
                <a:latin typeface="Helvetica Neue Light"/>
                <a:ea typeface="Helvetica Neue Light"/>
                <a:cs typeface="Helvetica Neue Light"/>
                <a:sym typeface="Helvetica Neue Light"/>
              </a:rPr>
              <a:t>, un </a:t>
            </a:r>
            <a:r>
              <a:rPr b="1" lang="es" sz="1800">
                <a:solidFill>
                  <a:schemeClr val="dk1"/>
                </a:solidFill>
                <a:latin typeface="Helvetica Neue"/>
                <a:ea typeface="Helvetica Neue"/>
                <a:cs typeface="Helvetica Neue"/>
                <a:sym typeface="Helvetica Neue"/>
              </a:rPr>
              <a:t>conjunto de rutinas</a:t>
            </a:r>
            <a:r>
              <a:rPr lang="es" sz="1800">
                <a:solidFill>
                  <a:schemeClr val="dk1"/>
                </a:solidFill>
                <a:latin typeface="Helvetica Neue Light"/>
                <a:ea typeface="Helvetica Neue Light"/>
                <a:cs typeface="Helvetica Neue Light"/>
                <a:sym typeface="Helvetica Neue Light"/>
              </a:rPr>
              <a:t>, en este caso </a:t>
            </a:r>
            <a:r>
              <a:rPr b="1" lang="es" sz="1800">
                <a:solidFill>
                  <a:schemeClr val="dk1"/>
                </a:solidFill>
                <a:latin typeface="Helvetica Neue"/>
                <a:ea typeface="Helvetica Neue"/>
                <a:cs typeface="Helvetica Neue"/>
                <a:sym typeface="Helvetica Neue"/>
              </a:rPr>
              <a:t>código</a:t>
            </a:r>
            <a:r>
              <a:rPr lang="es" sz="1800">
                <a:solidFill>
                  <a:schemeClr val="dk1"/>
                </a:solidFill>
                <a:latin typeface="Helvetica Neue Light"/>
                <a:ea typeface="Helvetica Neue Light"/>
                <a:cs typeface="Helvetica Neue Light"/>
                <a:sym typeface="Helvetica Neue Light"/>
              </a:rPr>
              <a:t>, que suelen tener un propósito concreto.</a:t>
            </a:r>
            <a:endParaRPr sz="1800">
              <a:solidFill>
                <a:schemeClr val="dk1"/>
              </a:solidFill>
              <a:latin typeface="Helvetica Neue Light"/>
              <a:ea typeface="Helvetica Neue Light"/>
              <a:cs typeface="Helvetica Neue Light"/>
              <a:sym typeface="Helvetica Neue Light"/>
            </a:endParaRPr>
          </a:p>
        </p:txBody>
      </p:sp>
      <p:sp>
        <p:nvSpPr>
          <p:cNvPr id="201" name="Google Shape;201;p25"/>
          <p:cNvSpPr txBox="1"/>
          <p:nvPr/>
        </p:nvSpPr>
        <p:spPr>
          <a:xfrm>
            <a:off x="4459225" y="318438"/>
            <a:ext cx="46659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300">
                <a:solidFill>
                  <a:schemeClr val="dk1"/>
                </a:solidFill>
                <a:latin typeface="Anton"/>
                <a:ea typeface="Anton"/>
                <a:cs typeface="Anton"/>
                <a:sym typeface="Anton"/>
              </a:rPr>
              <a:t>LIBRERÍA</a:t>
            </a:r>
            <a:endParaRPr i="1" sz="4300">
              <a:latin typeface="Anton"/>
              <a:ea typeface="Anton"/>
              <a:cs typeface="Anton"/>
              <a:sym typeface="Anton"/>
            </a:endParaRPr>
          </a:p>
        </p:txBody>
      </p:sp>
      <p:pic>
        <p:nvPicPr>
          <p:cNvPr id="202" name="Google Shape;202;p25"/>
          <p:cNvPicPr preferRelativeResize="0"/>
          <p:nvPr/>
        </p:nvPicPr>
        <p:blipFill rotWithShape="1">
          <a:blip r:embed="rId4">
            <a:alphaModFix/>
          </a:blip>
          <a:srcRect b="36815" l="15534" r="11430" t="24622"/>
          <a:stretch/>
        </p:blipFill>
        <p:spPr>
          <a:xfrm>
            <a:off x="488375" y="1917150"/>
            <a:ext cx="3260749" cy="897900"/>
          </a:xfrm>
          <a:prstGeom prst="rect">
            <a:avLst/>
          </a:prstGeom>
          <a:noFill/>
          <a:ln>
            <a:noFill/>
          </a:ln>
        </p:spPr>
      </p:pic>
      <p:pic>
        <p:nvPicPr>
          <p:cNvPr id="203" name="Google Shape;203;p25"/>
          <p:cNvPicPr preferRelativeResize="0"/>
          <p:nvPr/>
        </p:nvPicPr>
        <p:blipFill>
          <a:blip r:embed="rId5">
            <a:alphaModFix/>
          </a:blip>
          <a:stretch>
            <a:fillRect/>
          </a:stretch>
        </p:blipFill>
        <p:spPr>
          <a:xfrm>
            <a:off x="349600" y="3443802"/>
            <a:ext cx="3758194" cy="808851"/>
          </a:xfrm>
          <a:prstGeom prst="rect">
            <a:avLst/>
          </a:prstGeom>
          <a:noFill/>
          <a:ln>
            <a:noFill/>
          </a:ln>
        </p:spPr>
      </p:pic>
      <p:pic>
        <p:nvPicPr>
          <p:cNvPr id="204" name="Google Shape;204;p25"/>
          <p:cNvPicPr preferRelativeResize="0"/>
          <p:nvPr/>
        </p:nvPicPr>
        <p:blipFill rotWithShape="1">
          <a:blip r:embed="rId6">
            <a:alphaModFix/>
          </a:blip>
          <a:srcRect b="18800" l="0" r="0" t="27019"/>
          <a:stretch/>
        </p:blipFill>
        <p:spPr>
          <a:xfrm>
            <a:off x="716800" y="456425"/>
            <a:ext cx="2762250" cy="89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8" name="Shape 208"/>
        <p:cNvGrpSpPr/>
        <p:nvPr/>
      </p:nvGrpSpPr>
      <p:grpSpPr>
        <a:xfrm>
          <a:off x="0" y="0"/>
          <a:ext cx="0" cy="0"/>
          <a:chOff x="0" y="0"/>
          <a:chExt cx="0" cy="0"/>
        </a:xfrm>
      </p:grpSpPr>
      <p:pic>
        <p:nvPicPr>
          <p:cNvPr id="209" name="Google Shape;209;p26"/>
          <p:cNvPicPr preferRelativeResize="0"/>
          <p:nvPr/>
        </p:nvPicPr>
        <p:blipFill rotWithShape="1">
          <a:blip r:embed="rId3">
            <a:alphaModFix/>
          </a:blip>
          <a:srcRect b="29895" l="0" r="0" t="19691"/>
          <a:stretch/>
        </p:blipFill>
        <p:spPr>
          <a:xfrm>
            <a:off x="0" y="2397184"/>
            <a:ext cx="9144000" cy="2593115"/>
          </a:xfrm>
          <a:prstGeom prst="rect">
            <a:avLst/>
          </a:prstGeom>
          <a:noFill/>
          <a:ln>
            <a:noFill/>
          </a:ln>
        </p:spPr>
      </p:pic>
      <p:sp>
        <p:nvSpPr>
          <p:cNvPr id="210" name="Google Shape;210;p26"/>
          <p:cNvSpPr txBox="1"/>
          <p:nvPr/>
        </p:nvSpPr>
        <p:spPr>
          <a:xfrm>
            <a:off x="671400" y="1078950"/>
            <a:ext cx="7801200" cy="149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 prácticamente lo que el nombre indica: </a:t>
            </a:r>
            <a:r>
              <a:rPr lang="es" sz="1800">
                <a:solidFill>
                  <a:schemeClr val="dk1"/>
                </a:solidFill>
                <a:highlight>
                  <a:srgbClr val="E0FF00"/>
                </a:highlight>
                <a:latin typeface="Helvetica Neue Light"/>
                <a:ea typeface="Helvetica Neue Light"/>
                <a:cs typeface="Helvetica Neue Light"/>
                <a:sym typeface="Helvetica Neue Light"/>
              </a:rPr>
              <a:t>un marco de trabajo</a:t>
            </a:r>
            <a:r>
              <a:rPr lang="es" sz="1800">
                <a:solidFill>
                  <a:schemeClr val="dk1"/>
                </a:solidFill>
                <a:latin typeface="Helvetica Neue Light"/>
                <a:ea typeface="Helvetica Neue Light"/>
                <a:cs typeface="Helvetica Neue Light"/>
                <a:sym typeface="Helvetica Neue Light"/>
              </a:rPr>
              <a:t>. Se trata de un </a:t>
            </a:r>
            <a:r>
              <a:rPr lang="es" sz="1800">
                <a:solidFill>
                  <a:schemeClr val="dk1"/>
                </a:solidFill>
                <a:highlight>
                  <a:srgbClr val="E0FF00"/>
                </a:highlight>
                <a:latin typeface="Helvetica Neue Light"/>
                <a:ea typeface="Helvetica Neue Light"/>
                <a:cs typeface="Helvetica Neue Light"/>
                <a:sym typeface="Helvetica Neue Light"/>
              </a:rPr>
              <a:t>conjunto de herramientas y código</a:t>
            </a:r>
            <a:r>
              <a:rPr lang="es" sz="1800">
                <a:solidFill>
                  <a:schemeClr val="dk1"/>
                </a:solidFill>
                <a:latin typeface="Helvetica Neue Light"/>
                <a:ea typeface="Helvetica Neue Light"/>
                <a:cs typeface="Helvetica Neue Light"/>
                <a:sym typeface="Helvetica Neue Light"/>
              </a:rPr>
              <a:t>, para trabajar de acuerdo con una metodología, utilizando determinados patrones.</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p:txBody>
      </p:sp>
      <p:pic>
        <p:nvPicPr>
          <p:cNvPr id="211" name="Google Shape;211;p2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12" name="Google Shape;212;p26"/>
          <p:cNvSpPr txBox="1"/>
          <p:nvPr/>
        </p:nvSpPr>
        <p:spPr>
          <a:xfrm>
            <a:off x="1036875" y="287800"/>
            <a:ext cx="67125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300">
                <a:solidFill>
                  <a:schemeClr val="dk1"/>
                </a:solidFill>
                <a:latin typeface="Anton"/>
                <a:ea typeface="Anton"/>
                <a:cs typeface="Anton"/>
                <a:sym typeface="Anton"/>
              </a:rPr>
              <a:t>FRAMEWORK</a:t>
            </a:r>
            <a:endParaRPr i="1" sz="4300">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2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BOOTSTRAP</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23" name="Google Shape;223;p28"/>
          <p:cNvPicPr preferRelativeResize="0"/>
          <p:nvPr/>
        </p:nvPicPr>
        <p:blipFill>
          <a:blip r:embed="rId4">
            <a:alphaModFix/>
          </a:blip>
          <a:stretch>
            <a:fillRect/>
          </a:stretch>
        </p:blipFill>
        <p:spPr>
          <a:xfrm>
            <a:off x="1207575" y="1468638"/>
            <a:ext cx="6360350" cy="2704732"/>
          </a:xfrm>
          <a:prstGeom prst="rect">
            <a:avLst/>
          </a:prstGeom>
          <a:noFill/>
          <a:ln cap="flat" cmpd="sng" w="28575">
            <a:solidFill>
              <a:srgbClr val="3DFFBC"/>
            </a:solidFill>
            <a:prstDash val="solid"/>
            <a:round/>
            <a:headEnd len="sm" w="sm" type="none"/>
            <a:tailEnd len="sm" w="sm" type="none"/>
          </a:ln>
        </p:spPr>
      </p:pic>
      <p:sp>
        <p:nvSpPr>
          <p:cNvPr id="224" name="Google Shape;224;p28"/>
          <p:cNvSpPr txBox="1"/>
          <p:nvPr/>
        </p:nvSpPr>
        <p:spPr>
          <a:xfrm>
            <a:off x="2136600" y="2450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600">
                <a:solidFill>
                  <a:schemeClr val="dk1"/>
                </a:solidFill>
                <a:latin typeface="Anton"/>
                <a:ea typeface="Anton"/>
                <a:cs typeface="Anton"/>
                <a:sym typeface="Anton"/>
              </a:rPr>
              <a:t>¿CÓMO FUNCIONA?</a:t>
            </a:r>
            <a:endParaRPr i="1" sz="3600">
              <a:latin typeface="Anton"/>
              <a:ea typeface="Anton"/>
              <a:cs typeface="Anton"/>
              <a:sym typeface="Anton"/>
            </a:endParaRPr>
          </a:p>
        </p:txBody>
      </p:sp>
      <p:sp>
        <p:nvSpPr>
          <p:cNvPr id="225" name="Google Shape;225;p28"/>
          <p:cNvSpPr txBox="1"/>
          <p:nvPr/>
        </p:nvSpPr>
        <p:spPr>
          <a:xfrm>
            <a:off x="3433125" y="16979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Tu  Código</a:t>
            </a:r>
            <a:endParaRPr b="1" sz="2100">
              <a:latin typeface="Comfortaa"/>
              <a:ea typeface="Comfortaa"/>
              <a:cs typeface="Comfortaa"/>
              <a:sym typeface="Comfortaa"/>
            </a:endParaRPr>
          </a:p>
        </p:txBody>
      </p:sp>
      <p:sp>
        <p:nvSpPr>
          <p:cNvPr id="226" name="Google Shape;226;p28"/>
          <p:cNvSpPr txBox="1"/>
          <p:nvPr/>
        </p:nvSpPr>
        <p:spPr>
          <a:xfrm>
            <a:off x="1453775" y="34863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Librería</a:t>
            </a:r>
            <a:endParaRPr b="1" sz="2100">
              <a:latin typeface="Comfortaa"/>
              <a:ea typeface="Comfortaa"/>
              <a:cs typeface="Comfortaa"/>
              <a:sym typeface="Comfortaa"/>
            </a:endParaRPr>
          </a:p>
        </p:txBody>
      </p:sp>
      <p:sp>
        <p:nvSpPr>
          <p:cNvPr id="227" name="Google Shape;227;p28"/>
          <p:cNvSpPr txBox="1"/>
          <p:nvPr/>
        </p:nvSpPr>
        <p:spPr>
          <a:xfrm>
            <a:off x="4606875" y="2731925"/>
            <a:ext cx="18504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el framework llama a tu código</a:t>
            </a:r>
            <a:endParaRPr sz="1500">
              <a:latin typeface="Helvetica Neue Light"/>
              <a:ea typeface="Helvetica Neue Light"/>
              <a:cs typeface="Helvetica Neue Light"/>
              <a:sym typeface="Helvetica Neue Light"/>
            </a:endParaRPr>
          </a:p>
        </p:txBody>
      </p:sp>
      <p:sp>
        <p:nvSpPr>
          <p:cNvPr id="228" name="Google Shape;228;p28"/>
          <p:cNvSpPr txBox="1"/>
          <p:nvPr/>
        </p:nvSpPr>
        <p:spPr>
          <a:xfrm>
            <a:off x="2282650" y="2540881"/>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500">
                <a:latin typeface="Helvetica Neue Light"/>
                <a:ea typeface="Helvetica Neue Light"/>
                <a:cs typeface="Helvetica Neue Light"/>
                <a:sym typeface="Helvetica Neue Light"/>
              </a:rPr>
              <a:t>llama a la/s librería/s</a:t>
            </a:r>
            <a:endParaRPr sz="1500">
              <a:latin typeface="Helvetica Neue Light"/>
              <a:ea typeface="Helvetica Neue Light"/>
              <a:cs typeface="Helvetica Neue Light"/>
              <a:sym typeface="Helvetica Neue Light"/>
            </a:endParaRPr>
          </a:p>
        </p:txBody>
      </p:sp>
      <p:sp>
        <p:nvSpPr>
          <p:cNvPr id="229" name="Google Shape;229;p28"/>
          <p:cNvSpPr txBox="1"/>
          <p:nvPr/>
        </p:nvSpPr>
        <p:spPr>
          <a:xfrm>
            <a:off x="3901775" y="3587475"/>
            <a:ext cx="9690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contiene</a:t>
            </a:r>
            <a:endParaRPr sz="1500">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5" name="Google Shape;235;p29"/>
          <p:cNvSpPr txBox="1"/>
          <p:nvPr/>
        </p:nvSpPr>
        <p:spPr>
          <a:xfrm>
            <a:off x="2136600" y="282150"/>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CONOCIENDO BOOTSTRAP</a:t>
            </a:r>
            <a:endParaRPr i="1" sz="4000">
              <a:latin typeface="Anton"/>
              <a:ea typeface="Anton"/>
              <a:cs typeface="Anton"/>
              <a:sym typeface="Anton"/>
            </a:endParaRPr>
          </a:p>
        </p:txBody>
      </p:sp>
      <p:sp>
        <p:nvSpPr>
          <p:cNvPr id="236" name="Google Shape;236;p29"/>
          <p:cNvSpPr txBox="1"/>
          <p:nvPr/>
        </p:nvSpPr>
        <p:spPr>
          <a:xfrm>
            <a:off x="4480150" y="1255175"/>
            <a:ext cx="3735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Es un </a:t>
            </a:r>
            <a:r>
              <a:rPr lang="es" sz="1800">
                <a:highlight>
                  <a:srgbClr val="E0FF00"/>
                </a:highlight>
                <a:latin typeface="Helvetica Neue Light"/>
                <a:ea typeface="Helvetica Neue Light"/>
                <a:cs typeface="Helvetica Neue Light"/>
                <a:sym typeface="Helvetica Neue Light"/>
              </a:rPr>
              <a:t>framework</a:t>
            </a:r>
            <a:r>
              <a:rPr lang="es" sz="1800">
                <a:latin typeface="Helvetica Neue Light"/>
                <a:ea typeface="Helvetica Neue Light"/>
                <a:cs typeface="Helvetica Neue Light"/>
                <a:sym typeface="Helvetica Neue Light"/>
              </a:rPr>
              <a:t> originalmente creado por Twitter, que permite crear interfaces web con CSS y JavaScript, y cuya particularidad es la de adaptar la interfaz del sitio web al tamaño del dispositivo en que se visualice </a:t>
            </a:r>
            <a:r>
              <a:rPr b="1" lang="es" sz="1800">
                <a:latin typeface="Helvetica Neue"/>
                <a:ea typeface="Helvetica Neue"/>
                <a:cs typeface="Helvetica Neue"/>
                <a:sym typeface="Helvetica Neue"/>
              </a:rPr>
              <a:t>(es responsive).</a:t>
            </a:r>
            <a:endParaRPr b="1" sz="1800">
              <a:latin typeface="Helvetica Neue"/>
              <a:ea typeface="Helvetica Neue"/>
              <a:cs typeface="Helvetica Neue"/>
              <a:sym typeface="Helvetica Neue"/>
            </a:endParaRPr>
          </a:p>
        </p:txBody>
      </p:sp>
      <p:pic>
        <p:nvPicPr>
          <p:cNvPr id="237" name="Google Shape;237;p29"/>
          <p:cNvPicPr preferRelativeResize="0"/>
          <p:nvPr/>
        </p:nvPicPr>
        <p:blipFill>
          <a:blip r:embed="rId4">
            <a:alphaModFix/>
          </a:blip>
          <a:stretch>
            <a:fillRect/>
          </a:stretch>
        </p:blipFill>
        <p:spPr>
          <a:xfrm>
            <a:off x="834575" y="1251900"/>
            <a:ext cx="3079475" cy="3079475"/>
          </a:xfrm>
          <a:prstGeom prst="rect">
            <a:avLst/>
          </a:prstGeom>
          <a:noFill/>
          <a:ln>
            <a:noFill/>
          </a:ln>
        </p:spPr>
      </p:pic>
      <p:sp>
        <p:nvSpPr>
          <p:cNvPr id="238" name="Google Shape;238;p29"/>
          <p:cNvSpPr txBox="1"/>
          <p:nvPr/>
        </p:nvSpPr>
        <p:spPr>
          <a:xfrm>
            <a:off x="642925" y="4591613"/>
            <a:ext cx="416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Fuente: </a:t>
            </a:r>
            <a:r>
              <a:rPr lang="es" u="sng">
                <a:solidFill>
                  <a:schemeClr val="hlink"/>
                </a:solidFill>
                <a:hlinkClick r:id="rId5"/>
              </a:rPr>
              <a:t>https://www.arweb.com/</a:t>
            </a:r>
            <a:r>
              <a:rPr lang="es"/>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42" name="Shape 242"/>
        <p:cNvGrpSpPr/>
        <p:nvPr/>
      </p:nvGrpSpPr>
      <p:grpSpPr>
        <a:xfrm>
          <a:off x="0" y="0"/>
          <a:ext cx="0" cy="0"/>
          <a:chOff x="0" y="0"/>
          <a:chExt cx="0" cy="0"/>
        </a:xfrm>
      </p:grpSpPr>
      <p:sp>
        <p:nvSpPr>
          <p:cNvPr id="243" name="Google Shape;243;p30"/>
          <p:cNvSpPr txBox="1"/>
          <p:nvPr/>
        </p:nvSpPr>
        <p:spPr>
          <a:xfrm>
            <a:off x="653150" y="2571750"/>
            <a:ext cx="73992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La más genérica, es que permite simplificar el proceso de maquetación, sirve de guía para aplicar las buenas prácticas y los diferentes estándares. </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Es responsive, ¡te ahorras mucho trabajo!</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¡Maquetar por columnas es fácil!</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Se integra muy bien con las principales librerías Javascript.</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Te permite enriquecer aún más los estilos de la web.</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44" name="Google Shape;244;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45" name="Google Shape;245;p30"/>
          <p:cNvSpPr txBox="1"/>
          <p:nvPr/>
        </p:nvSpPr>
        <p:spPr>
          <a:xfrm>
            <a:off x="0" y="425850"/>
            <a:ext cx="5684400" cy="782100"/>
          </a:xfrm>
          <a:prstGeom prst="rect">
            <a:avLst/>
          </a:prstGeom>
          <a:solidFill>
            <a:srgbClr val="EF89D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BOOTSTRAP: VENTAJAS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600"/>
              </a:spcAft>
              <a:buClr>
                <a:srgbClr val="000000"/>
              </a:buClr>
              <a:buSzPts val="4000"/>
              <a:buFont typeface="Arial"/>
              <a:buNone/>
            </a:pPr>
            <a:r>
              <a:t/>
            </a:r>
            <a:endParaRPr i="1" sz="4000">
              <a:latin typeface="Anton"/>
              <a:ea typeface="Anton"/>
              <a:cs typeface="Anton"/>
              <a:sym typeface="Anton"/>
            </a:endParaRPr>
          </a:p>
        </p:txBody>
      </p:sp>
      <p:sp>
        <p:nvSpPr>
          <p:cNvPr id="246" name="Google Shape;246;p30"/>
          <p:cNvSpPr/>
          <p:nvPr/>
        </p:nvSpPr>
        <p:spPr>
          <a:xfrm>
            <a:off x="5163900" y="317100"/>
            <a:ext cx="967200" cy="999600"/>
          </a:xfrm>
          <a:prstGeom prst="ellipse">
            <a:avLst/>
          </a:prstGeom>
          <a:solidFill>
            <a:srgbClr val="EEEEEE"/>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250" name="Shape 250"/>
        <p:cNvGrpSpPr/>
        <p:nvPr/>
      </p:nvGrpSpPr>
      <p:grpSpPr>
        <a:xfrm>
          <a:off x="0" y="0"/>
          <a:ext cx="0" cy="0"/>
          <a:chOff x="0" y="0"/>
          <a:chExt cx="0" cy="0"/>
        </a:xfrm>
      </p:grpSpPr>
      <p:sp>
        <p:nvSpPr>
          <p:cNvPr id="251" name="Google Shape;251;p31"/>
          <p:cNvSpPr txBox="1"/>
          <p:nvPr/>
        </p:nvSpPr>
        <p:spPr>
          <a:xfrm>
            <a:off x="895025" y="2432400"/>
            <a:ext cx="66729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Adaptación, es más complicado personalizarlo.</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Mucho CSS que no se usará.</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Mucho uso de clases.</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Añadir componentes.</a:t>
            </a:r>
            <a:endParaRPr sz="2000">
              <a:latin typeface="Helvetica Neue Light"/>
              <a:ea typeface="Helvetica Neue Light"/>
              <a:cs typeface="Helvetica Neue Light"/>
              <a:sym typeface="Helvetica Neue Light"/>
            </a:endParaRPr>
          </a:p>
          <a:p>
            <a:pPr indent="-355600" lvl="0" marL="457200" marR="0" rtl="0" algn="l">
              <a:lnSpc>
                <a:spcPct val="150000"/>
              </a:lnSpc>
              <a:spcBef>
                <a:spcPts val="0"/>
              </a:spcBef>
              <a:spcAft>
                <a:spcPts val="0"/>
              </a:spcAft>
              <a:buClr>
                <a:srgbClr val="EF89D2"/>
              </a:buClr>
              <a:buSzPts val="2000"/>
              <a:buFont typeface="Helvetica Neue Light"/>
              <a:buChar char="●"/>
            </a:pPr>
            <a:r>
              <a:rPr lang="es" sz="2000">
                <a:latin typeface="Helvetica Neue Light"/>
                <a:ea typeface="Helvetica Neue Light"/>
                <a:cs typeface="Helvetica Neue Light"/>
                <a:sym typeface="Helvetica Neue Light"/>
              </a:rPr>
              <a:t>Mantenimiento, si has hecho muchos cambios.</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52" name="Google Shape;252;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3" name="Google Shape;253;p31"/>
          <p:cNvSpPr txBox="1"/>
          <p:nvPr/>
        </p:nvSpPr>
        <p:spPr>
          <a:xfrm>
            <a:off x="0" y="425850"/>
            <a:ext cx="5704800" cy="782100"/>
          </a:xfrm>
          <a:prstGeom prst="rect">
            <a:avLst/>
          </a:prstGeom>
          <a:solidFill>
            <a:srgbClr val="EF89D2"/>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0"/>
              <a:buFont typeface="Arial"/>
              <a:buNone/>
            </a:pPr>
            <a:r>
              <a:rPr i="1" lang="es" sz="4000">
                <a:solidFill>
                  <a:schemeClr val="dk1"/>
                </a:solidFill>
                <a:latin typeface="Anton"/>
                <a:ea typeface="Anton"/>
                <a:cs typeface="Anton"/>
                <a:sym typeface="Anton"/>
              </a:rPr>
              <a:t>BOOTSTRAP: DESVENTAJAS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600"/>
              </a:spcAft>
              <a:buClr>
                <a:srgbClr val="000000"/>
              </a:buClr>
              <a:buSzPts val="4000"/>
              <a:buFont typeface="Arial"/>
              <a:buNone/>
            </a:pPr>
            <a:r>
              <a:t/>
            </a:r>
            <a:endParaRPr i="1" sz="4000">
              <a:latin typeface="Anton"/>
              <a:ea typeface="Anton"/>
              <a:cs typeface="Anton"/>
              <a:sym typeface="Anton"/>
            </a:endParaRPr>
          </a:p>
        </p:txBody>
      </p:sp>
      <p:sp>
        <p:nvSpPr>
          <p:cNvPr id="254" name="Google Shape;254;p31"/>
          <p:cNvSpPr/>
          <p:nvPr/>
        </p:nvSpPr>
        <p:spPr>
          <a:xfrm>
            <a:off x="5163900" y="317100"/>
            <a:ext cx="967200" cy="999600"/>
          </a:xfrm>
          <a:prstGeom prst="ellipse">
            <a:avLst/>
          </a:prstGeom>
          <a:solidFill>
            <a:srgbClr val="EEEEEE"/>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nvSpPr>
        <p:spPr>
          <a:xfrm>
            <a:off x="953875" y="1571650"/>
            <a:ext cx="3444600" cy="23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Helvetica Neue"/>
                <a:ea typeface="Helvetica Neue"/>
                <a:cs typeface="Helvetica Neue"/>
                <a:sym typeface="Helvetica Neue"/>
              </a:rPr>
              <a:t>Básicamente, tiene las ventajas de cualquier Framework, así como sus inconvenientes. </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a:p>
            <a:pPr indent="0" lvl="0" marL="0" rtl="0" algn="l">
              <a:spcBef>
                <a:spcPts val="0"/>
              </a:spcBef>
              <a:spcAft>
                <a:spcPts val="0"/>
              </a:spcAft>
              <a:buNone/>
            </a:pPr>
            <a:r>
              <a:rPr lang="es" sz="1800">
                <a:latin typeface="Helvetica Neue Light"/>
                <a:ea typeface="Helvetica Neue Light"/>
                <a:cs typeface="Helvetica Neue Light"/>
                <a:sym typeface="Helvetica Neue Light"/>
              </a:rPr>
              <a:t>Si te adaptas a la forma de trabajo, y es el aspecto que buscas, </a:t>
            </a:r>
            <a:r>
              <a:rPr lang="es" sz="1800">
                <a:highlight>
                  <a:srgbClr val="E0FF00"/>
                </a:highlight>
                <a:latin typeface="Helvetica Neue Light"/>
                <a:ea typeface="Helvetica Neue Light"/>
                <a:cs typeface="Helvetica Neue Light"/>
                <a:sym typeface="Helvetica Neue Light"/>
              </a:rPr>
              <a:t>es lo ideal</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p:txBody>
      </p:sp>
      <p:pic>
        <p:nvPicPr>
          <p:cNvPr id="260" name="Google Shape;260;p32"/>
          <p:cNvPicPr preferRelativeResize="0"/>
          <p:nvPr/>
        </p:nvPicPr>
        <p:blipFill>
          <a:blip r:embed="rId3">
            <a:alphaModFix/>
          </a:blip>
          <a:stretch>
            <a:fillRect/>
          </a:stretch>
        </p:blipFill>
        <p:spPr>
          <a:xfrm>
            <a:off x="7446150" y="4444700"/>
            <a:ext cx="1186526" cy="330675"/>
          </a:xfrm>
          <a:prstGeom prst="rect">
            <a:avLst/>
          </a:prstGeom>
          <a:noFill/>
          <a:ln>
            <a:noFill/>
          </a:ln>
        </p:spPr>
      </p:pic>
      <p:sp>
        <p:nvSpPr>
          <p:cNvPr id="261" name="Google Shape;261;p32"/>
          <p:cNvSpPr txBox="1"/>
          <p:nvPr/>
        </p:nvSpPr>
        <p:spPr>
          <a:xfrm>
            <a:off x="2136600" y="40442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CONOCIENDO BOOTSTRAP</a:t>
            </a:r>
            <a:endParaRPr i="1" sz="4000">
              <a:latin typeface="Anton"/>
              <a:ea typeface="Anton"/>
              <a:cs typeface="Anton"/>
              <a:sym typeface="Anton"/>
            </a:endParaRPr>
          </a:p>
        </p:txBody>
      </p:sp>
      <p:pic>
        <p:nvPicPr>
          <p:cNvPr id="262" name="Google Shape;262;p32"/>
          <p:cNvPicPr preferRelativeResize="0"/>
          <p:nvPr/>
        </p:nvPicPr>
        <p:blipFill>
          <a:blip r:embed="rId4">
            <a:alphaModFix/>
          </a:blip>
          <a:stretch>
            <a:fillRect/>
          </a:stretch>
        </p:blipFill>
        <p:spPr>
          <a:xfrm>
            <a:off x="4398475" y="1542312"/>
            <a:ext cx="3501525" cy="2416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8" name="Google Shape;268;p33"/>
          <p:cNvSpPr txBox="1"/>
          <p:nvPr/>
        </p:nvSpPr>
        <p:spPr>
          <a:xfrm>
            <a:off x="4949600" y="183700"/>
            <a:ext cx="3662700" cy="68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COMPATIBILIDAD DE BOOTSTRAP</a:t>
            </a:r>
            <a:endParaRPr i="1"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269" name="Google Shape;269;p33"/>
          <p:cNvSpPr txBox="1"/>
          <p:nvPr/>
        </p:nvSpPr>
        <p:spPr>
          <a:xfrm>
            <a:off x="4714875" y="1857475"/>
            <a:ext cx="4235100" cy="303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Nunca debes pasar por alto la </a:t>
            </a:r>
            <a:r>
              <a:rPr lang="es" sz="1800">
                <a:solidFill>
                  <a:schemeClr val="dk1"/>
                </a:solidFill>
                <a:highlight>
                  <a:srgbClr val="E0FF00"/>
                </a:highlight>
                <a:latin typeface="Helvetica Neue Light"/>
                <a:ea typeface="Helvetica Neue Light"/>
                <a:cs typeface="Helvetica Neue Light"/>
                <a:sym typeface="Helvetica Neue Light"/>
              </a:rPr>
              <a:t>comprobación acerca de si la tecnología que estás aplicando es compatible </a:t>
            </a:r>
            <a:r>
              <a:rPr lang="es" sz="1800">
                <a:solidFill>
                  <a:schemeClr val="dk1"/>
                </a:solidFill>
                <a:highlight>
                  <a:srgbClr val="FFFFFF"/>
                </a:highlight>
                <a:latin typeface="Helvetica Neue Light"/>
                <a:ea typeface="Helvetica Neue Light"/>
                <a:cs typeface="Helvetica Neue Light"/>
                <a:sym typeface="Helvetica Neue Light"/>
              </a:rPr>
              <a:t>con los navegadores más usados por los usuarios que visitarán tu sitio.</a:t>
            </a:r>
            <a:br>
              <a:rPr lang="es" sz="1800">
                <a:solidFill>
                  <a:schemeClr val="dk1"/>
                </a:solidFill>
                <a:highlight>
                  <a:srgbClr val="FFFFFF"/>
                </a:highlight>
                <a:latin typeface="Helvetica Neue Light"/>
                <a:ea typeface="Helvetica Neue Light"/>
                <a:cs typeface="Helvetica Neue Light"/>
                <a:sym typeface="Helvetica Neue Light"/>
              </a:rPr>
            </a:br>
            <a:br>
              <a:rPr lang="es" sz="1800">
                <a:solidFill>
                  <a:schemeClr val="dk1"/>
                </a:solidFill>
                <a:highlight>
                  <a:srgbClr val="FFFFFF"/>
                </a:highlight>
                <a:latin typeface="Helvetica Neue Light"/>
                <a:ea typeface="Helvetica Neue Light"/>
                <a:cs typeface="Helvetica Neue Light"/>
                <a:sym typeface="Helvetica Neue Light"/>
              </a:rPr>
            </a:br>
            <a:r>
              <a:rPr lang="es" sz="1800" u="sng">
                <a:solidFill>
                  <a:schemeClr val="hlink"/>
                </a:solidFill>
                <a:highlight>
                  <a:srgbClr val="FFFFFF"/>
                </a:highlight>
                <a:latin typeface="Helvetica Neue Light"/>
                <a:ea typeface="Helvetica Neue Light"/>
                <a:cs typeface="Helvetica Neue Light"/>
                <a:sym typeface="Helvetica Neue Light"/>
                <a:hlinkClick r:id="rId4"/>
              </a:rPr>
              <a:t>Navegadores compatibles con Bootstrap</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270" name="Google Shape;270;p33"/>
          <p:cNvPicPr preferRelativeResize="0"/>
          <p:nvPr/>
        </p:nvPicPr>
        <p:blipFill>
          <a:blip r:embed="rId5">
            <a:alphaModFix/>
          </a:blip>
          <a:stretch>
            <a:fillRect/>
          </a:stretch>
        </p:blipFill>
        <p:spPr>
          <a:xfrm>
            <a:off x="0" y="248350"/>
            <a:ext cx="4429125" cy="464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71" name="Google Shape;71;p1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72" name="Google Shape;72;p1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6" name="Google Shape;276;p34"/>
          <p:cNvSpPr txBox="1"/>
          <p:nvPr/>
        </p:nvSpPr>
        <p:spPr>
          <a:xfrm>
            <a:off x="320550" y="200375"/>
            <a:ext cx="850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¿CÓMO SE VE UNA PÁGINA CON BOOTSTRAP?</a:t>
            </a:r>
            <a:endParaRPr i="1" sz="4000">
              <a:solidFill>
                <a:schemeClr val="dk1"/>
              </a:solidFill>
              <a:latin typeface="Anton"/>
              <a:ea typeface="Anton"/>
              <a:cs typeface="Anton"/>
              <a:sym typeface="Anton"/>
            </a:endParaRPr>
          </a:p>
        </p:txBody>
      </p:sp>
      <p:sp>
        <p:nvSpPr>
          <p:cNvPr id="277" name="Google Shape;277;p34"/>
          <p:cNvSpPr txBox="1"/>
          <p:nvPr/>
        </p:nvSpPr>
        <p:spPr>
          <a:xfrm>
            <a:off x="5066850" y="1683500"/>
            <a:ext cx="3756600" cy="313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A continuación se visualiza un archivo html en el que se utilizan diferentes elementos, con las propiedades que brinda Bootstrap.</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u="sng">
                <a:solidFill>
                  <a:srgbClr val="1155CC"/>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https://codepen.io/anon/pen/BYyGKd/</a:t>
            </a:r>
            <a:r>
              <a:rPr lang="es" sz="1800">
                <a:solidFill>
                  <a:schemeClr val="dk1"/>
                </a:solidFill>
                <a:highlight>
                  <a:srgbClr val="FFFFFF"/>
                </a:highlight>
                <a:latin typeface="Helvetica Neue Light"/>
                <a:ea typeface="Helvetica Neue Light"/>
                <a:cs typeface="Helvetica Neue Light"/>
                <a:sym typeface="Helvetica Neue Light"/>
              </a:rPr>
              <a:t>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p:txBody>
      </p:sp>
      <p:pic>
        <p:nvPicPr>
          <p:cNvPr id="278" name="Google Shape;278;p34"/>
          <p:cNvPicPr preferRelativeResize="0"/>
          <p:nvPr/>
        </p:nvPicPr>
        <p:blipFill>
          <a:blip r:embed="rId5">
            <a:alphaModFix/>
          </a:blip>
          <a:stretch>
            <a:fillRect/>
          </a:stretch>
        </p:blipFill>
        <p:spPr>
          <a:xfrm>
            <a:off x="254425" y="1478690"/>
            <a:ext cx="4756849" cy="2809646"/>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5"/>
          <p:cNvPicPr preferRelativeResize="0"/>
          <p:nvPr/>
        </p:nvPicPr>
        <p:blipFill rotWithShape="1">
          <a:blip r:embed="rId3">
            <a:alphaModFix/>
          </a:blip>
          <a:srcRect b="22203" l="0" r="0" t="0"/>
          <a:stretch/>
        </p:blipFill>
        <p:spPr>
          <a:xfrm>
            <a:off x="4389765" y="0"/>
            <a:ext cx="4718961" cy="5143502"/>
          </a:xfrm>
          <a:prstGeom prst="rect">
            <a:avLst/>
          </a:prstGeom>
          <a:noFill/>
          <a:ln>
            <a:noFill/>
          </a:ln>
        </p:spPr>
      </p:pic>
      <p:pic>
        <p:nvPicPr>
          <p:cNvPr id="284" name="Google Shape;284;p35"/>
          <p:cNvPicPr preferRelativeResize="0"/>
          <p:nvPr/>
        </p:nvPicPr>
        <p:blipFill rotWithShape="1">
          <a:blip r:embed="rId4">
            <a:alphaModFix/>
          </a:blip>
          <a:srcRect b="0" l="0" r="0" t="0"/>
          <a:stretch/>
        </p:blipFill>
        <p:spPr>
          <a:xfrm>
            <a:off x="7944000" y="4523000"/>
            <a:ext cx="990274" cy="275981"/>
          </a:xfrm>
          <a:prstGeom prst="rect">
            <a:avLst/>
          </a:prstGeom>
          <a:noFill/>
          <a:ln>
            <a:noFill/>
          </a:ln>
        </p:spPr>
      </p:pic>
      <p:sp>
        <p:nvSpPr>
          <p:cNvPr id="285" name="Google Shape;285;p35"/>
          <p:cNvSpPr txBox="1"/>
          <p:nvPr/>
        </p:nvSpPr>
        <p:spPr>
          <a:xfrm>
            <a:off x="-335425" y="19965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000">
                <a:solidFill>
                  <a:schemeClr val="dk1"/>
                </a:solidFill>
                <a:latin typeface="Anton"/>
                <a:ea typeface="Anton"/>
                <a:cs typeface="Anton"/>
                <a:sym typeface="Anton"/>
              </a:rPr>
              <a:t>TEMA DE BOOTSTRAP</a:t>
            </a:r>
            <a:endParaRPr i="1" sz="3000">
              <a:latin typeface="Anton"/>
              <a:ea typeface="Anton"/>
              <a:cs typeface="Anton"/>
              <a:sym typeface="Anton"/>
            </a:endParaRPr>
          </a:p>
        </p:txBody>
      </p:sp>
      <p:cxnSp>
        <p:nvCxnSpPr>
          <p:cNvPr id="286" name="Google Shape;286;p35"/>
          <p:cNvCxnSpPr/>
          <p:nvPr/>
        </p:nvCxnSpPr>
        <p:spPr>
          <a:xfrm>
            <a:off x="313800" y="2946950"/>
            <a:ext cx="3711000" cy="13800"/>
          </a:xfrm>
          <a:prstGeom prst="straightConnector1">
            <a:avLst/>
          </a:prstGeom>
          <a:noFill/>
          <a:ln cap="flat" cmpd="sng" w="114300">
            <a:solidFill>
              <a:srgbClr val="E0FF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2" name="Google Shape;292;p36"/>
          <p:cNvSpPr txBox="1"/>
          <p:nvPr/>
        </p:nvSpPr>
        <p:spPr>
          <a:xfrm>
            <a:off x="643801" y="192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UTILIZANDO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graphicFrame>
        <p:nvGraphicFramePr>
          <p:cNvPr id="293" name="Google Shape;293;p36"/>
          <p:cNvGraphicFramePr/>
          <p:nvPr/>
        </p:nvGraphicFramePr>
        <p:xfrm>
          <a:off x="4476263" y="2781513"/>
          <a:ext cx="3000000" cy="3000000"/>
        </p:xfrm>
        <a:graphic>
          <a:graphicData uri="http://schemas.openxmlformats.org/drawingml/2006/table">
            <a:tbl>
              <a:tblPr>
                <a:noFill/>
                <a:tableStyleId>{69FEDBD2-BCDC-4F77-8A2B-F334AF5B57EE}</a:tableStyleId>
              </a:tblPr>
              <a:tblGrid>
                <a:gridCol w="3937125"/>
              </a:tblGrid>
              <a:tr h="12700">
                <a:tc>
                  <a:txBody>
                    <a:bodyPr/>
                    <a:lstStyle/>
                    <a:p>
                      <a:pPr indent="0" lvl="0" marL="0" rtl="0" algn="just">
                        <a:spcBef>
                          <a:spcPts val="0"/>
                        </a:spcBef>
                        <a:spcAft>
                          <a:spcPts val="0"/>
                        </a:spcAft>
                        <a:buNone/>
                      </a:pPr>
                      <a:r>
                        <a:rPr lang="es" sz="1600">
                          <a:latin typeface="Didact Gothic"/>
                          <a:ea typeface="Didact Gothic"/>
                          <a:cs typeface="Didact Gothic"/>
                          <a:sym typeface="Didact Gothic"/>
                        </a:rPr>
                        <a:t>index.html</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bootstrap-responsive.css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js/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bootstrap.js</a:t>
                      </a:r>
                      <a:endParaRPr sz="1600">
                        <a:latin typeface="Didact Gothic"/>
                        <a:ea typeface="Didact Gothic"/>
                        <a:cs typeface="Didact Gothic"/>
                        <a:sym typeface="Didact Gothic"/>
                      </a:endParaRPr>
                    </a:p>
                  </a:txBody>
                  <a:tcPr marT="63500" marB="63500" marR="63500" marL="63500">
                    <a:solidFill>
                      <a:srgbClr val="EFEFEF"/>
                    </a:solidFill>
                  </a:tcPr>
                </a:tc>
              </a:tr>
            </a:tbl>
          </a:graphicData>
        </a:graphic>
      </p:graphicFrame>
      <p:sp>
        <p:nvSpPr>
          <p:cNvPr id="294" name="Google Shape;294;p36"/>
          <p:cNvSpPr txBox="1"/>
          <p:nvPr/>
        </p:nvSpPr>
        <p:spPr>
          <a:xfrm>
            <a:off x="4092975" y="1557650"/>
            <a:ext cx="4703700" cy="977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highlight>
                  <a:srgbClr val="FFFFFF"/>
                </a:highlight>
                <a:latin typeface="Helvetica Neue Light"/>
                <a:ea typeface="Helvetica Neue Light"/>
                <a:cs typeface="Helvetica Neue Light"/>
                <a:sym typeface="Helvetica Neue Light"/>
              </a:rPr>
              <a:t>Para visualizar correctamente este archivo utilizando las clases de Bootstrap, se debe respetar la siguiente estructura de directorios:</a:t>
            </a:r>
            <a:endParaRPr sz="1800">
              <a:latin typeface="Helvetica Neue Light"/>
              <a:ea typeface="Helvetica Neue Light"/>
              <a:cs typeface="Helvetica Neue Light"/>
              <a:sym typeface="Helvetica Neue Light"/>
            </a:endParaRPr>
          </a:p>
        </p:txBody>
      </p:sp>
      <p:pic>
        <p:nvPicPr>
          <p:cNvPr id="295" name="Google Shape;295;p36"/>
          <p:cNvPicPr preferRelativeResize="0"/>
          <p:nvPr/>
        </p:nvPicPr>
        <p:blipFill rotWithShape="1">
          <a:blip r:embed="rId4">
            <a:alphaModFix/>
          </a:blip>
          <a:srcRect b="0" l="2219" r="0" t="0"/>
          <a:stretch/>
        </p:blipFill>
        <p:spPr>
          <a:xfrm>
            <a:off x="748275" y="1662600"/>
            <a:ext cx="2905900" cy="28468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1" name="Google Shape;301;p37"/>
          <p:cNvSpPr txBox="1"/>
          <p:nvPr/>
        </p:nvSpPr>
        <p:spPr>
          <a:xfrm>
            <a:off x="1975200" y="482875"/>
            <a:ext cx="5193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INSTALAR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grpSp>
        <p:nvGrpSpPr>
          <p:cNvPr id="302" name="Google Shape;302;p37"/>
          <p:cNvGrpSpPr/>
          <p:nvPr/>
        </p:nvGrpSpPr>
        <p:grpSpPr>
          <a:xfrm>
            <a:off x="469510" y="1622632"/>
            <a:ext cx="3248493" cy="3124924"/>
            <a:chOff x="1949147" y="1325500"/>
            <a:chExt cx="3858526" cy="3665600"/>
          </a:xfrm>
        </p:grpSpPr>
        <p:pic>
          <p:nvPicPr>
            <p:cNvPr id="303" name="Google Shape;303;p37"/>
            <p:cNvPicPr preferRelativeResize="0"/>
            <p:nvPr/>
          </p:nvPicPr>
          <p:blipFill>
            <a:blip r:embed="rId4">
              <a:alphaModFix/>
            </a:blip>
            <a:stretch>
              <a:fillRect/>
            </a:stretch>
          </p:blipFill>
          <p:spPr>
            <a:xfrm>
              <a:off x="1949147" y="1325500"/>
              <a:ext cx="3858526" cy="3665600"/>
            </a:xfrm>
            <a:prstGeom prst="rect">
              <a:avLst/>
            </a:prstGeom>
            <a:noFill/>
            <a:ln>
              <a:noFill/>
            </a:ln>
          </p:spPr>
        </p:pic>
        <p:sp>
          <p:nvSpPr>
            <p:cNvPr id="304" name="Google Shape;304;p37"/>
            <p:cNvSpPr/>
            <p:nvPr/>
          </p:nvSpPr>
          <p:spPr>
            <a:xfrm rot="-1702743">
              <a:off x="2914084" y="3313015"/>
              <a:ext cx="1873333" cy="1070891"/>
            </a:xfrm>
            <a:prstGeom prst="roundRect">
              <a:avLst>
                <a:gd fmla="val 16667" name="adj"/>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7"/>
          <p:cNvSpPr txBox="1"/>
          <p:nvPr/>
        </p:nvSpPr>
        <p:spPr>
          <a:xfrm>
            <a:off x="1504075" y="3410825"/>
            <a:ext cx="25104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Helvetica Neue Light"/>
                <a:ea typeface="Helvetica Neue Light"/>
                <a:cs typeface="Helvetica Neue Light"/>
                <a:sym typeface="Helvetica Neue Light"/>
              </a:rPr>
              <a:t>Hay 4 Maneras</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306" name="Google Shape;306;p37"/>
          <p:cNvSpPr txBox="1"/>
          <p:nvPr/>
        </p:nvSpPr>
        <p:spPr>
          <a:xfrm>
            <a:off x="3882675" y="1329050"/>
            <a:ext cx="4989900" cy="3450300"/>
          </a:xfrm>
          <a:prstGeom prst="rect">
            <a:avLst/>
          </a:prstGeom>
          <a:noFill/>
          <a:ln>
            <a:noFill/>
          </a:ln>
        </p:spPr>
        <p:txBody>
          <a:bodyPr anchorCtr="0" anchor="ctr" bIns="91425" lIns="91425" spcFirstLastPara="1" rIns="91425" wrap="square" tIns="91425">
            <a:noAutofit/>
          </a:bodyPr>
          <a:lstStyle/>
          <a:p>
            <a:pPr indent="-342900" lvl="0" marL="457200" rtl="0" algn="just">
              <a:lnSpc>
                <a:spcPct val="115000"/>
              </a:lnSpc>
              <a:spcBef>
                <a:spcPts val="0"/>
              </a:spcBef>
              <a:spcAft>
                <a:spcPts val="0"/>
              </a:spcAft>
              <a:buSzPts val="1800"/>
              <a:buFont typeface="Helvetica Neue Light"/>
              <a:buAutoNum type="arabicPeriod"/>
            </a:pPr>
            <a:r>
              <a:rPr lang="es" sz="1800">
                <a:highlight>
                  <a:srgbClr val="A6FFCA"/>
                </a:highlight>
                <a:latin typeface="Helvetica Neue Light"/>
                <a:ea typeface="Helvetica Neue Light"/>
                <a:cs typeface="Helvetica Neue Light"/>
                <a:sym typeface="Helvetica Neue Light"/>
              </a:rPr>
              <a:t>Código compilado listo para usar para Bootstrap .</a:t>
            </a:r>
            <a:endParaRPr sz="1800">
              <a:highlight>
                <a:srgbClr val="A6FFCA"/>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s" sz="1800">
                <a:highlight>
                  <a:srgbClr val="FFFFFF"/>
                </a:highlight>
                <a:latin typeface="Helvetica Neue Light"/>
                <a:ea typeface="Helvetica Neue Light"/>
                <a:cs typeface="Helvetica Neue Light"/>
                <a:sym typeface="Helvetica Neue Light"/>
              </a:rPr>
              <a:t>Archivos para compilar.</a:t>
            </a:r>
            <a:endParaRPr sz="1800">
              <a:highlight>
                <a:srgbClr val="FFFFFF"/>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SzPts val="1900"/>
              <a:buFont typeface="Helvetica Neue Light"/>
              <a:buAutoNum type="arabicPeriod"/>
            </a:pPr>
            <a:r>
              <a:rPr lang="es" sz="1800">
                <a:solidFill>
                  <a:schemeClr val="dk1"/>
                </a:solidFill>
                <a:highlight>
                  <a:srgbClr val="A6FFCA"/>
                </a:highlight>
                <a:latin typeface="Helvetica Neue Light"/>
                <a:ea typeface="Helvetica Neue Light"/>
                <a:cs typeface="Helvetica Neue Light"/>
                <a:sym typeface="Helvetica Neue Light"/>
              </a:rPr>
              <a:t>BootstrapCDN (enlace directo).</a:t>
            </a:r>
            <a:endParaRPr sz="1800">
              <a:solidFill>
                <a:schemeClr val="dk1"/>
              </a:solidFill>
              <a:highlight>
                <a:srgbClr val="A6FFCA"/>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s" sz="1800">
                <a:highlight>
                  <a:srgbClr val="FFFFFF"/>
                </a:highlight>
                <a:latin typeface="Helvetica Neue Light"/>
                <a:ea typeface="Helvetica Neue Light"/>
                <a:cs typeface="Helvetica Neue Light"/>
                <a:sym typeface="Helvetica Neue Light"/>
              </a:rPr>
              <a:t>Instalando paquetes.</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b="1" lang="es" sz="1800">
                <a:highlight>
                  <a:srgbClr val="FFFFFF"/>
                </a:highlight>
                <a:latin typeface="Helvetica Neue"/>
                <a:ea typeface="Helvetica Neue"/>
                <a:cs typeface="Helvetica Neue"/>
                <a:sym typeface="Helvetica Neue"/>
              </a:rPr>
              <a:t>Vamos a usar las formas más sencillas:</a:t>
            </a:r>
            <a:endParaRPr b="1" sz="1800">
              <a:highlight>
                <a:srgbClr val="FFFFFF"/>
              </a:highlight>
              <a:latin typeface="Helvetica Neue"/>
              <a:ea typeface="Helvetica Neue"/>
              <a:cs typeface="Helvetica Neue"/>
              <a:sym typeface="Helvetica Neue"/>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highlight>
                  <a:srgbClr val="FFFFFF"/>
                </a:highlight>
                <a:latin typeface="Helvetica Neue Light"/>
                <a:ea typeface="Helvetica Neue Light"/>
                <a:cs typeface="Helvetica Neue Light"/>
                <a:sym typeface="Helvetica Neue Light"/>
              </a:rPr>
              <a:t>Descargando los archivos.</a:t>
            </a:r>
            <a:endParaRPr sz="1800">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s" sz="1800">
                <a:highlight>
                  <a:srgbClr val="FFFFFF"/>
                </a:highlight>
                <a:latin typeface="Helvetica Neue Light"/>
                <a:ea typeface="Helvetica Neue Light"/>
                <a:cs typeface="Helvetica Neue Light"/>
                <a:sym typeface="Helvetica Neue Light"/>
              </a:rPr>
              <a:t>Con el enlace a los archivos.</a:t>
            </a:r>
            <a:endParaRPr sz="1800">
              <a:highlight>
                <a:srgbClr val="FFFFFF"/>
              </a:highlight>
              <a:latin typeface="Helvetica Neue Light"/>
              <a:ea typeface="Helvetica Neue Light"/>
              <a:cs typeface="Helvetica Neue Light"/>
              <a:sym typeface="Helvetica Neue Light"/>
            </a:endParaRPr>
          </a:p>
        </p:txBody>
      </p:sp>
      <p:sp>
        <p:nvSpPr>
          <p:cNvPr id="307" name="Google Shape;307;p37"/>
          <p:cNvSpPr txBox="1"/>
          <p:nvPr/>
        </p:nvSpPr>
        <p:spPr>
          <a:xfrm>
            <a:off x="1578275" y="3756225"/>
            <a:ext cx="15573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Helvetica Neue Light"/>
                <a:ea typeface="Helvetica Neue Light"/>
                <a:cs typeface="Helvetica Neue Light"/>
                <a:sym typeface="Helvetica Neue Light"/>
              </a:rPr>
              <a:t>¡</a:t>
            </a:r>
            <a:r>
              <a:rPr lang="es" sz="1800" u="sng">
                <a:solidFill>
                  <a:schemeClr val="hlink"/>
                </a:solidFill>
                <a:latin typeface="Helvetica Neue Light"/>
                <a:ea typeface="Helvetica Neue Light"/>
                <a:cs typeface="Helvetica Neue Light"/>
                <a:sym typeface="Helvetica Neue Light"/>
                <a:hlinkClick r:id="rId5"/>
              </a:rPr>
              <a:t>Descargar</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3" name="Google Shape;313;p38"/>
          <p:cNvSpPr txBox="1"/>
          <p:nvPr/>
        </p:nvSpPr>
        <p:spPr>
          <a:xfrm>
            <a:off x="847876" y="-1122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INSTALANDO EL COMPILADO</a:t>
            </a:r>
            <a:endParaRPr i="1"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i="1" lang="es" sz="4000">
                <a:solidFill>
                  <a:srgbClr val="EF89D2"/>
                </a:solidFill>
                <a:latin typeface="Anton"/>
                <a:ea typeface="Anton"/>
                <a:cs typeface="Anton"/>
                <a:sym typeface="Anton"/>
              </a:rPr>
              <a:t>Forma 1</a:t>
            </a:r>
            <a:endParaRPr i="1" sz="4000">
              <a:solidFill>
                <a:srgbClr val="EF89D2"/>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314" name="Google Shape;314;p38"/>
          <p:cNvPicPr preferRelativeResize="0"/>
          <p:nvPr/>
        </p:nvPicPr>
        <p:blipFill rotWithShape="1">
          <a:blip r:embed="rId4">
            <a:alphaModFix/>
          </a:blip>
          <a:srcRect b="0" l="0" r="8742" t="0"/>
          <a:stretch/>
        </p:blipFill>
        <p:spPr>
          <a:xfrm>
            <a:off x="303250" y="2889538"/>
            <a:ext cx="3304600" cy="1591900"/>
          </a:xfrm>
          <a:prstGeom prst="rect">
            <a:avLst/>
          </a:prstGeom>
          <a:noFill/>
          <a:ln cap="flat" cmpd="sng" w="28575">
            <a:solidFill>
              <a:srgbClr val="E0FF00"/>
            </a:solidFill>
            <a:prstDash val="solid"/>
            <a:round/>
            <a:headEnd len="sm" w="sm" type="none"/>
            <a:tailEnd len="sm" w="sm" type="none"/>
          </a:ln>
        </p:spPr>
      </p:pic>
      <p:pic>
        <p:nvPicPr>
          <p:cNvPr id="315" name="Google Shape;315;p38"/>
          <p:cNvPicPr preferRelativeResize="0"/>
          <p:nvPr/>
        </p:nvPicPr>
        <p:blipFill rotWithShape="1">
          <a:blip r:embed="rId5">
            <a:alphaModFix/>
          </a:blip>
          <a:srcRect b="0" l="0" r="21191" t="0"/>
          <a:stretch/>
        </p:blipFill>
        <p:spPr>
          <a:xfrm>
            <a:off x="3914113" y="2889537"/>
            <a:ext cx="2234800" cy="1509200"/>
          </a:xfrm>
          <a:prstGeom prst="rect">
            <a:avLst/>
          </a:prstGeom>
          <a:noFill/>
          <a:ln cap="flat" cmpd="sng" w="28575">
            <a:solidFill>
              <a:srgbClr val="E0FF00"/>
            </a:solidFill>
            <a:prstDash val="solid"/>
            <a:round/>
            <a:headEnd len="sm" w="sm" type="none"/>
            <a:tailEnd len="sm" w="sm" type="none"/>
          </a:ln>
        </p:spPr>
      </p:pic>
      <p:cxnSp>
        <p:nvCxnSpPr>
          <p:cNvPr id="316" name="Google Shape;316;p38"/>
          <p:cNvCxnSpPr>
            <a:stCxn id="317" idx="6"/>
            <a:endCxn id="318" idx="2"/>
          </p:cNvCxnSpPr>
          <p:nvPr/>
        </p:nvCxnSpPr>
        <p:spPr>
          <a:xfrm>
            <a:off x="2486925" y="1737538"/>
            <a:ext cx="4578300" cy="0"/>
          </a:xfrm>
          <a:prstGeom prst="straightConnector1">
            <a:avLst/>
          </a:prstGeom>
          <a:noFill/>
          <a:ln cap="flat" cmpd="sng" w="28575">
            <a:solidFill>
              <a:srgbClr val="EF89D2"/>
            </a:solidFill>
            <a:prstDash val="solid"/>
            <a:round/>
            <a:headEnd len="med" w="med" type="none"/>
            <a:tailEnd len="med" w="med" type="none"/>
          </a:ln>
        </p:spPr>
      </p:cxnSp>
      <p:sp>
        <p:nvSpPr>
          <p:cNvPr id="317" name="Google Shape;317;p38"/>
          <p:cNvSpPr/>
          <p:nvPr/>
        </p:nvSpPr>
        <p:spPr>
          <a:xfrm>
            <a:off x="1872825"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p:nvPr/>
        </p:nvSpPr>
        <p:spPr>
          <a:xfrm>
            <a:off x="4502530"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18" name="Google Shape;318;p38"/>
          <p:cNvSpPr/>
          <p:nvPr/>
        </p:nvSpPr>
        <p:spPr>
          <a:xfrm>
            <a:off x="7065284"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20" name="Google Shape;320;p38"/>
          <p:cNvSpPr txBox="1"/>
          <p:nvPr/>
        </p:nvSpPr>
        <p:spPr>
          <a:xfrm>
            <a:off x="1152300" y="1963213"/>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descarga</a:t>
            </a:r>
            <a:r>
              <a:rPr lang="es" sz="1800">
                <a:solidFill>
                  <a:schemeClr val="dk1"/>
                </a:solidFill>
                <a:highlight>
                  <a:schemeClr val="lt1"/>
                </a:highlight>
                <a:latin typeface="Helvetica Neue Light"/>
                <a:ea typeface="Helvetica Neue Light"/>
                <a:cs typeface="Helvetica Neue Light"/>
                <a:sym typeface="Helvetica Neue Light"/>
              </a:rPr>
              <a:t> el compilado.</a:t>
            </a:r>
            <a:endParaRPr sz="1800">
              <a:latin typeface="Helvetica Neue Light"/>
              <a:ea typeface="Helvetica Neue Light"/>
              <a:cs typeface="Helvetica Neue Light"/>
              <a:sym typeface="Helvetica Neue Light"/>
            </a:endParaRPr>
          </a:p>
        </p:txBody>
      </p:sp>
      <p:sp>
        <p:nvSpPr>
          <p:cNvPr id="321" name="Google Shape;321;p38"/>
          <p:cNvSpPr txBox="1"/>
          <p:nvPr/>
        </p:nvSpPr>
        <p:spPr>
          <a:xfrm>
            <a:off x="3741550" y="18249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descompila.</a:t>
            </a:r>
            <a:endParaRPr b="1" sz="1800">
              <a:latin typeface="Helvetica Neue"/>
              <a:ea typeface="Helvetica Neue"/>
              <a:cs typeface="Helvetica Neue"/>
              <a:sym typeface="Helvetica Neue"/>
            </a:endParaRPr>
          </a:p>
        </p:txBody>
      </p:sp>
      <p:sp>
        <p:nvSpPr>
          <p:cNvPr id="322" name="Google Shape;322;p38"/>
          <p:cNvSpPr txBox="1"/>
          <p:nvPr/>
        </p:nvSpPr>
        <p:spPr>
          <a:xfrm>
            <a:off x="6148925" y="1963213"/>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lleva</a:t>
            </a:r>
            <a:r>
              <a:rPr lang="es" sz="1800">
                <a:solidFill>
                  <a:schemeClr val="dk1"/>
                </a:solidFill>
                <a:highlight>
                  <a:schemeClr val="lt1"/>
                </a:highlight>
                <a:latin typeface="Helvetica Neue Light"/>
                <a:ea typeface="Helvetica Neue Light"/>
                <a:cs typeface="Helvetica Neue Light"/>
                <a:sym typeface="Helvetica Neue Light"/>
              </a:rPr>
              <a:t> a la carpeta del proyecto.</a:t>
            </a:r>
            <a:endParaRPr sz="1800">
              <a:latin typeface="Helvetica Neue Light"/>
              <a:ea typeface="Helvetica Neue Light"/>
              <a:cs typeface="Helvetica Neue Light"/>
              <a:sym typeface="Helvetica Neue Light"/>
            </a:endParaRPr>
          </a:p>
        </p:txBody>
      </p:sp>
      <p:sp>
        <p:nvSpPr>
          <p:cNvPr id="323" name="Google Shape;323;p38"/>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24" name="Google Shape;324;p38"/>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25" name="Google Shape;325;p38"/>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26" name="Google Shape;326;p38"/>
          <p:cNvPicPr preferRelativeResize="0"/>
          <p:nvPr/>
        </p:nvPicPr>
        <p:blipFill rotWithShape="1">
          <a:blip r:embed="rId6">
            <a:alphaModFix/>
          </a:blip>
          <a:srcRect b="22821" l="0" r="0" t="0"/>
          <a:stretch/>
        </p:blipFill>
        <p:spPr>
          <a:xfrm>
            <a:off x="6455200" y="2889538"/>
            <a:ext cx="2340925" cy="1690825"/>
          </a:xfrm>
          <a:prstGeom prst="rect">
            <a:avLst/>
          </a:prstGeom>
          <a:noFill/>
          <a:ln cap="flat" cmpd="sng" w="28575">
            <a:solidFill>
              <a:srgbClr val="E0FF00"/>
            </a:solidFill>
            <a:prstDash val="solid"/>
            <a:round/>
            <a:headEnd len="sm" w="sm" type="none"/>
            <a:tailEnd len="sm" w="sm" type="none"/>
          </a:ln>
        </p:spPr>
      </p:pic>
      <p:pic>
        <p:nvPicPr>
          <p:cNvPr id="327" name="Google Shape;327;p3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33" name="Google Shape;333;p39"/>
          <p:cNvSpPr txBox="1"/>
          <p:nvPr/>
        </p:nvSpPr>
        <p:spPr>
          <a:xfrm>
            <a:off x="847876" y="1213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solidFill>
                  <a:schemeClr val="dk1"/>
                </a:solidFill>
                <a:latin typeface="Anton"/>
                <a:ea typeface="Anton"/>
                <a:cs typeface="Anton"/>
                <a:sym typeface="Anton"/>
              </a:rPr>
              <a:t>USANDO EL CDN </a:t>
            </a:r>
            <a:endParaRPr i="1"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i="1" lang="es" sz="4000">
                <a:solidFill>
                  <a:srgbClr val="EF89D2"/>
                </a:solidFill>
                <a:latin typeface="Anton"/>
                <a:ea typeface="Anton"/>
                <a:cs typeface="Anton"/>
                <a:sym typeface="Anton"/>
              </a:rPr>
              <a:t>Forma 2</a:t>
            </a:r>
            <a:endParaRPr i="1" sz="4000">
              <a:solidFill>
                <a:srgbClr val="EF89D2"/>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cxnSp>
        <p:nvCxnSpPr>
          <p:cNvPr id="334" name="Google Shape;334;p39"/>
          <p:cNvCxnSpPr>
            <a:stCxn id="335" idx="6"/>
            <a:endCxn id="336" idx="2"/>
          </p:cNvCxnSpPr>
          <p:nvPr/>
        </p:nvCxnSpPr>
        <p:spPr>
          <a:xfrm>
            <a:off x="2486925" y="1737538"/>
            <a:ext cx="4578300" cy="0"/>
          </a:xfrm>
          <a:prstGeom prst="straightConnector1">
            <a:avLst/>
          </a:prstGeom>
          <a:noFill/>
          <a:ln cap="flat" cmpd="sng" w="28575">
            <a:solidFill>
              <a:srgbClr val="EF89D2"/>
            </a:solidFill>
            <a:prstDash val="solid"/>
            <a:round/>
            <a:headEnd len="med" w="med" type="none"/>
            <a:tailEnd len="med" w="med" type="none"/>
          </a:ln>
        </p:spPr>
      </p:cxnSp>
      <p:sp>
        <p:nvSpPr>
          <p:cNvPr id="335" name="Google Shape;335;p39"/>
          <p:cNvSpPr/>
          <p:nvPr/>
        </p:nvSpPr>
        <p:spPr>
          <a:xfrm>
            <a:off x="1872825"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p:nvPr/>
        </p:nvSpPr>
        <p:spPr>
          <a:xfrm>
            <a:off x="4502530"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36" name="Google Shape;336;p39"/>
          <p:cNvSpPr/>
          <p:nvPr/>
        </p:nvSpPr>
        <p:spPr>
          <a:xfrm>
            <a:off x="7065284" y="1430488"/>
            <a:ext cx="614100" cy="614100"/>
          </a:xfrm>
          <a:prstGeom prst="ellipse">
            <a:avLst/>
          </a:prstGeom>
          <a:solidFill>
            <a:srgbClr val="EF8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38" name="Google Shape;338;p39"/>
          <p:cNvSpPr txBox="1"/>
          <p:nvPr/>
        </p:nvSpPr>
        <p:spPr>
          <a:xfrm>
            <a:off x="1152300" y="1848913"/>
            <a:ext cx="20691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copia </a:t>
            </a:r>
            <a:r>
              <a:rPr lang="es" sz="1800">
                <a:solidFill>
                  <a:schemeClr val="dk1"/>
                </a:solidFill>
                <a:highlight>
                  <a:schemeClr val="lt1"/>
                </a:highlight>
                <a:latin typeface="Helvetica Neue Light"/>
                <a:ea typeface="Helvetica Neue Light"/>
                <a:cs typeface="Helvetica Neue Light"/>
                <a:sym typeface="Helvetica Neue Light"/>
              </a:rPr>
              <a:t>el CDN.</a:t>
            </a:r>
            <a:endParaRPr sz="1800">
              <a:latin typeface="Helvetica Neue Light"/>
              <a:ea typeface="Helvetica Neue Light"/>
              <a:cs typeface="Helvetica Neue Light"/>
              <a:sym typeface="Helvetica Neue Light"/>
            </a:endParaRPr>
          </a:p>
        </p:txBody>
      </p:sp>
      <p:sp>
        <p:nvSpPr>
          <p:cNvPr id="339" name="Google Shape;339;p39"/>
          <p:cNvSpPr txBox="1"/>
          <p:nvPr/>
        </p:nvSpPr>
        <p:spPr>
          <a:xfrm>
            <a:off x="3698825" y="1848925"/>
            <a:ext cx="24735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Vamos</a:t>
            </a:r>
            <a:r>
              <a:rPr lang="es" sz="1800">
                <a:solidFill>
                  <a:schemeClr val="dk1"/>
                </a:solidFill>
                <a:highlight>
                  <a:schemeClr val="lt1"/>
                </a:highlight>
                <a:latin typeface="Helvetica Neue Light"/>
                <a:ea typeface="Helvetica Neue Light"/>
                <a:cs typeface="Helvetica Neue Light"/>
                <a:sym typeface="Helvetica Neue Light"/>
              </a:rPr>
              <a:t> al index.html</a:t>
            </a:r>
            <a:endParaRPr sz="1800">
              <a:latin typeface="Helvetica Neue Light"/>
              <a:ea typeface="Helvetica Neue Light"/>
              <a:cs typeface="Helvetica Neue Light"/>
              <a:sym typeface="Helvetica Neue Light"/>
            </a:endParaRPr>
          </a:p>
        </p:txBody>
      </p:sp>
      <p:sp>
        <p:nvSpPr>
          <p:cNvPr id="340" name="Google Shape;340;p39"/>
          <p:cNvSpPr txBox="1"/>
          <p:nvPr/>
        </p:nvSpPr>
        <p:spPr>
          <a:xfrm>
            <a:off x="6225125" y="2041250"/>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highlight>
                  <a:schemeClr val="lt1"/>
                </a:highlight>
                <a:latin typeface="Helvetica Neue"/>
                <a:ea typeface="Helvetica Neue"/>
                <a:cs typeface="Helvetica Neue"/>
                <a:sym typeface="Helvetica Neue"/>
              </a:rPr>
              <a:t>Se pega </a:t>
            </a:r>
            <a:r>
              <a:rPr lang="es" sz="1800">
                <a:solidFill>
                  <a:schemeClr val="dk1"/>
                </a:solidFill>
                <a:highlight>
                  <a:schemeClr val="lt1"/>
                </a:highlight>
                <a:latin typeface="Helvetica Neue Light"/>
                <a:ea typeface="Helvetica Neue Light"/>
                <a:cs typeface="Helvetica Neue Light"/>
                <a:sym typeface="Helvetica Neue Light"/>
              </a:rPr>
              <a:t>en el &lt;head&gt; el CDN.</a:t>
            </a:r>
            <a:endParaRPr sz="1800">
              <a:latin typeface="Helvetica Neue Light"/>
              <a:ea typeface="Helvetica Neue Light"/>
              <a:cs typeface="Helvetica Neue Light"/>
              <a:sym typeface="Helvetica Neue Light"/>
            </a:endParaRPr>
          </a:p>
        </p:txBody>
      </p:sp>
      <p:sp>
        <p:nvSpPr>
          <p:cNvPr id="341" name="Google Shape;341;p39"/>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42" name="Google Shape;342;p39"/>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43" name="Google Shape;343;p39"/>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44" name="Google Shape;344;p39"/>
          <p:cNvPicPr preferRelativeResize="0"/>
          <p:nvPr/>
        </p:nvPicPr>
        <p:blipFill>
          <a:blip r:embed="rId4">
            <a:alphaModFix/>
          </a:blip>
          <a:stretch>
            <a:fillRect/>
          </a:stretch>
        </p:blipFill>
        <p:spPr>
          <a:xfrm>
            <a:off x="2409450" y="2655950"/>
            <a:ext cx="4486050" cy="22430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0" name="Google Shape;350;p40"/>
          <p:cNvSpPr txBox="1"/>
          <p:nvPr/>
        </p:nvSpPr>
        <p:spPr>
          <a:xfrm>
            <a:off x="643801" y="1427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MOBILE FIRST -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51" name="Google Shape;351;p40"/>
          <p:cNvSpPr txBox="1"/>
          <p:nvPr/>
        </p:nvSpPr>
        <p:spPr>
          <a:xfrm>
            <a:off x="4251025" y="1531675"/>
            <a:ext cx="4617000" cy="2518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¿Recuerdan que vimos el tag para que el sitio se adapte a los estilos responsivos, esencial para dispositivos móviles?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Para </a:t>
            </a:r>
            <a:r>
              <a:rPr b="1" lang="es" sz="1800">
                <a:latin typeface="Helvetica Neue"/>
                <a:ea typeface="Helvetica Neue"/>
                <a:cs typeface="Helvetica Neue"/>
                <a:sym typeface="Helvetica Neue"/>
              </a:rPr>
              <a:t>garantizar</a:t>
            </a:r>
            <a:r>
              <a:rPr lang="es" sz="1800">
                <a:latin typeface="Helvetica Neue Light"/>
                <a:ea typeface="Helvetica Neue Light"/>
                <a:cs typeface="Helvetica Neue Light"/>
                <a:sym typeface="Helvetica Neue Light"/>
              </a:rPr>
              <a:t> una representación adecuada, y un zoom táctil para todos los dispositivos, </a:t>
            </a:r>
            <a:r>
              <a:rPr b="1" lang="es" sz="1800">
                <a:latin typeface="Helvetica Neue"/>
                <a:ea typeface="Helvetica Neue"/>
                <a:cs typeface="Helvetica Neue"/>
                <a:sym typeface="Helvetica Neue"/>
              </a:rPr>
              <a:t>no olvides agregar el viewport.</a:t>
            </a:r>
            <a:endParaRPr b="1" sz="1800">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52" name="Google Shape;352;p40"/>
          <p:cNvSpPr txBox="1"/>
          <p:nvPr/>
        </p:nvSpPr>
        <p:spPr>
          <a:xfrm>
            <a:off x="902975" y="4143550"/>
            <a:ext cx="7016700" cy="42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Didact Gothic"/>
                <a:ea typeface="Didact Gothic"/>
                <a:cs typeface="Didact Gothic"/>
                <a:sym typeface="Didact Gothic"/>
              </a:rPr>
              <a:t>&lt;</a:t>
            </a:r>
            <a:r>
              <a:rPr lang="es" sz="1800">
                <a:solidFill>
                  <a:srgbClr val="A52A2A"/>
                </a:solidFill>
                <a:latin typeface="Didact Gothic"/>
                <a:ea typeface="Didact Gothic"/>
                <a:cs typeface="Didact Gothic"/>
                <a:sym typeface="Didact Gothic"/>
              </a:rPr>
              <a:t>meta</a:t>
            </a:r>
            <a:r>
              <a:rPr lang="es" sz="1800">
                <a:solidFill>
                  <a:srgbClr val="FF0000"/>
                </a:solidFill>
                <a:latin typeface="Didact Gothic"/>
                <a:ea typeface="Didact Gothic"/>
                <a:cs typeface="Didact Gothic"/>
                <a:sym typeface="Didact Gothic"/>
              </a:rPr>
              <a:t> name</a:t>
            </a:r>
            <a:r>
              <a:rPr lang="es" sz="1800">
                <a:solidFill>
                  <a:srgbClr val="0000CD"/>
                </a:solidFill>
                <a:latin typeface="Didact Gothic"/>
                <a:ea typeface="Didact Gothic"/>
                <a:cs typeface="Didact Gothic"/>
                <a:sym typeface="Didact Gothic"/>
              </a:rPr>
              <a:t>="viewport"</a:t>
            </a:r>
            <a:r>
              <a:rPr lang="es" sz="1800">
                <a:solidFill>
                  <a:srgbClr val="FF0000"/>
                </a:solidFill>
                <a:latin typeface="Didact Gothic"/>
                <a:ea typeface="Didact Gothic"/>
                <a:cs typeface="Didact Gothic"/>
                <a:sym typeface="Didact Gothic"/>
              </a:rPr>
              <a:t> content</a:t>
            </a:r>
            <a:r>
              <a:rPr lang="es" sz="1800">
                <a:solidFill>
                  <a:srgbClr val="0000CD"/>
                </a:solidFill>
                <a:latin typeface="Didact Gothic"/>
                <a:ea typeface="Didact Gothic"/>
                <a:cs typeface="Didact Gothic"/>
                <a:sym typeface="Didact Gothic"/>
              </a:rPr>
              <a:t>="width=device-width, initial-scale=1"&gt;</a:t>
            </a:r>
            <a:endParaRPr sz="1800">
              <a:latin typeface="Didact Gothic"/>
              <a:ea typeface="Didact Gothic"/>
              <a:cs typeface="Didact Gothic"/>
              <a:sym typeface="Didact Gothic"/>
            </a:endParaRPr>
          </a:p>
        </p:txBody>
      </p:sp>
      <p:pic>
        <p:nvPicPr>
          <p:cNvPr id="353" name="Google Shape;353;p40"/>
          <p:cNvPicPr preferRelativeResize="0"/>
          <p:nvPr/>
        </p:nvPicPr>
        <p:blipFill>
          <a:blip r:embed="rId4">
            <a:alphaModFix/>
          </a:blip>
          <a:stretch>
            <a:fillRect/>
          </a:stretch>
        </p:blipFill>
        <p:spPr>
          <a:xfrm>
            <a:off x="263975" y="1458290"/>
            <a:ext cx="3946224" cy="2426928"/>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41"/>
          <p:cNvSpPr txBox="1"/>
          <p:nvPr/>
        </p:nvSpPr>
        <p:spPr>
          <a:xfrm>
            <a:off x="1926300" y="1663325"/>
            <a:ext cx="52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ESTRUCTURA DE BOOTSTRAP</a:t>
            </a:r>
            <a:endParaRPr i="1" sz="3600">
              <a:solidFill>
                <a:srgbClr val="E0FF00"/>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62" name="Shape 362"/>
        <p:cNvGrpSpPr/>
        <p:nvPr/>
      </p:nvGrpSpPr>
      <p:grpSpPr>
        <a:xfrm>
          <a:off x="0" y="0"/>
          <a:ext cx="0" cy="0"/>
          <a:chOff x="0" y="0"/>
          <a:chExt cx="0" cy="0"/>
        </a:xfrm>
      </p:grpSpPr>
      <p:sp>
        <p:nvSpPr>
          <p:cNvPr id="363" name="Google Shape;363;p42"/>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TIPOGRAFÍA</a:t>
            </a:r>
            <a:endParaRPr i="1" sz="3600">
              <a:latin typeface="Anton"/>
              <a:ea typeface="Anton"/>
              <a:cs typeface="Anton"/>
              <a:sym typeface="Anton"/>
            </a:endParaRPr>
          </a:p>
        </p:txBody>
      </p:sp>
      <p:pic>
        <p:nvPicPr>
          <p:cNvPr id="364" name="Google Shape;364;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3"/>
          <p:cNvPicPr preferRelativeResize="0"/>
          <p:nvPr/>
        </p:nvPicPr>
        <p:blipFill>
          <a:blip r:embed="rId3">
            <a:alphaModFix/>
          </a:blip>
          <a:stretch>
            <a:fillRect/>
          </a:stretch>
        </p:blipFill>
        <p:spPr>
          <a:xfrm>
            <a:off x="517900" y="1613225"/>
            <a:ext cx="5335751" cy="2599200"/>
          </a:xfrm>
          <a:prstGeom prst="rect">
            <a:avLst/>
          </a:prstGeom>
          <a:noFill/>
          <a:ln>
            <a:noFill/>
          </a:ln>
        </p:spPr>
      </p:pic>
      <p:sp>
        <p:nvSpPr>
          <p:cNvPr id="370" name="Google Shape;370;p43"/>
          <p:cNvSpPr txBox="1"/>
          <p:nvPr/>
        </p:nvSpPr>
        <p:spPr>
          <a:xfrm>
            <a:off x="4538850" y="2768099"/>
            <a:ext cx="4215600" cy="1700100"/>
          </a:xfrm>
          <a:prstGeom prst="rect">
            <a:avLst/>
          </a:prstGeom>
          <a:solidFill>
            <a:srgbClr val="A6FFCA"/>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Todos los tags de </a:t>
            </a:r>
            <a:r>
              <a:rPr b="1" lang="es" sz="1800">
                <a:latin typeface="Helvetica Neue"/>
                <a:ea typeface="Helvetica Neue"/>
                <a:cs typeface="Helvetica Neue"/>
                <a:sym typeface="Helvetica Neue"/>
              </a:rPr>
              <a:t>&lt;h1&gt;</a:t>
            </a:r>
            <a:r>
              <a:rPr lang="es" sz="1800">
                <a:latin typeface="Helvetica Neue Light"/>
                <a:ea typeface="Helvetica Neue Light"/>
                <a:cs typeface="Helvetica Neue Light"/>
                <a:sym typeface="Helvetica Neue Light"/>
              </a:rPr>
              <a:t> a </a:t>
            </a:r>
            <a:r>
              <a:rPr b="1" lang="es" sz="1800">
                <a:latin typeface="Helvetica Neue"/>
                <a:ea typeface="Helvetica Neue"/>
                <a:cs typeface="Helvetica Neue"/>
                <a:sym typeface="Helvetica Neue"/>
              </a:rPr>
              <a:t>&lt;h6&gt;</a:t>
            </a:r>
            <a:r>
              <a:rPr lang="es" sz="1800">
                <a:latin typeface="Helvetica Neue Light"/>
                <a:ea typeface="Helvetica Neue Light"/>
                <a:cs typeface="Helvetica Neue Light"/>
                <a:sym typeface="Helvetica Neue Light"/>
              </a:rPr>
              <a:t> están estilados por Bootstrap. También se puede utilizar el tag </a:t>
            </a:r>
            <a:r>
              <a:rPr b="1" lang="es" sz="1800">
                <a:latin typeface="Helvetica Neue"/>
                <a:ea typeface="Helvetica Neue"/>
                <a:cs typeface="Helvetica Neue"/>
                <a:sym typeface="Helvetica Neue"/>
              </a:rPr>
              <a:t>&lt;small&gt;</a:t>
            </a:r>
            <a:r>
              <a:rPr lang="es" sz="1800">
                <a:latin typeface="Helvetica Neue Light"/>
                <a:ea typeface="Helvetica Neue Light"/>
                <a:cs typeface="Helvetica Neue Light"/>
                <a:sym typeface="Helvetica Neue Light"/>
              </a:rPr>
              <a:t> para mostrar un texto secundario</a:t>
            </a:r>
            <a:endParaRPr sz="1800">
              <a:latin typeface="Helvetica Neue Light"/>
              <a:ea typeface="Helvetica Neue Light"/>
              <a:cs typeface="Helvetica Neue Light"/>
              <a:sym typeface="Helvetica Neue Light"/>
            </a:endParaRPr>
          </a:p>
        </p:txBody>
      </p:sp>
      <p:pic>
        <p:nvPicPr>
          <p:cNvPr id="371" name="Google Shape;371;p43"/>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372" name="Google Shape;372;p43"/>
          <p:cNvSpPr txBox="1"/>
          <p:nvPr/>
        </p:nvSpPr>
        <p:spPr>
          <a:xfrm>
            <a:off x="643800" y="246700"/>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7"/>
          <p:cNvSpPr txBox="1"/>
          <p:nvPr/>
        </p:nvSpPr>
        <p:spPr>
          <a:xfrm>
            <a:off x="1752750" y="2046125"/>
            <a:ext cx="5638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FRAMEWORKS CSS + BOOTSTRAP</a:t>
            </a:r>
            <a:endParaRPr b="0" i="1" sz="3600" u="none" cap="none" strike="noStrike">
              <a:solidFill>
                <a:srgbClr val="121212"/>
              </a:solidFill>
              <a:latin typeface="Anton"/>
              <a:ea typeface="Anton"/>
              <a:cs typeface="Anton"/>
              <a:sym typeface="Anton"/>
            </a:endParaRPr>
          </a:p>
        </p:txBody>
      </p:sp>
      <p:sp>
        <p:nvSpPr>
          <p:cNvPr id="78" name="Google Shape;78;p17"/>
          <p:cNvSpPr txBox="1"/>
          <p:nvPr/>
        </p:nvSpPr>
        <p:spPr>
          <a:xfrm>
            <a:off x="2067900" y="1623925"/>
            <a:ext cx="50082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a:t>
            </a:r>
            <a:r>
              <a:rPr b="1" lang="es" sz="2000">
                <a:solidFill>
                  <a:srgbClr val="121212"/>
                </a:solidFill>
                <a:latin typeface="Helvetica Neue"/>
                <a:ea typeface="Helvetica Neue"/>
                <a:cs typeface="Helvetica Neue"/>
                <a:sym typeface="Helvetica Neue"/>
              </a:rPr>
              <a:t>11</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a:t>
            </a:r>
            <a:r>
              <a:rPr lang="es"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9" name="Google Shape;79;p1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nvSpPr>
        <p:spPr>
          <a:xfrm>
            <a:off x="3623450" y="1285875"/>
            <a:ext cx="5386500" cy="1227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latin typeface="Helvetica Neue Light"/>
                <a:ea typeface="Helvetica Neue Light"/>
                <a:cs typeface="Helvetica Neue Light"/>
                <a:sym typeface="Helvetica Neue Light"/>
              </a:rPr>
              <a:t>Otro ejemplo de estilo de texto puede ser para destacar un párrafo como en el siguiente ejemplo usando la clase </a:t>
            </a:r>
            <a:r>
              <a:rPr b="1" lang="es" sz="1800">
                <a:latin typeface="Helvetica Neue"/>
                <a:ea typeface="Helvetica Neue"/>
                <a:cs typeface="Helvetica Neue"/>
                <a:sym typeface="Helvetica Neue"/>
              </a:rPr>
              <a:t>“lead”</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378" name="Google Shape;378;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9" name="Google Shape;379;p44"/>
          <p:cNvSpPr txBox="1"/>
          <p:nvPr/>
        </p:nvSpPr>
        <p:spPr>
          <a:xfrm>
            <a:off x="398000" y="1234850"/>
            <a:ext cx="3042000" cy="822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380" name="Google Shape;380;p44"/>
          <p:cNvSpPr txBox="1"/>
          <p:nvPr/>
        </p:nvSpPr>
        <p:spPr>
          <a:xfrm>
            <a:off x="440000" y="1596300"/>
            <a:ext cx="30000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lead</a:t>
            </a:r>
            <a:r>
              <a:rPr lang="es" sz="1800">
                <a:solidFill>
                  <a:srgbClr val="CE9178"/>
                </a:solidFill>
                <a:latin typeface="Helvetica Neue Light"/>
                <a:ea typeface="Helvetica Neue Light"/>
                <a:cs typeface="Helvetica Neue Light"/>
                <a:sym typeface="Helvetica Neue Light"/>
              </a:rPr>
              <a:t>"</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Aquí va el contenido en un container fluid con clase lead.</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p:txBody>
      </p:sp>
      <p:sp>
        <p:nvSpPr>
          <p:cNvPr id="381" name="Google Shape;381;p44"/>
          <p:cNvSpPr txBox="1"/>
          <p:nvPr/>
        </p:nvSpPr>
        <p:spPr>
          <a:xfrm>
            <a:off x="643800" y="3983863"/>
            <a:ext cx="7602900" cy="5106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Ver más ejemplos de texto con estilo en </a:t>
            </a:r>
            <a:r>
              <a:rPr lang="es" sz="1800"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http://getbootstrap.com/css/#type</a:t>
            </a:r>
            <a:r>
              <a:rPr lang="es" sz="1800">
                <a:solidFill>
                  <a:schemeClr val="dk1"/>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pic>
        <p:nvPicPr>
          <p:cNvPr id="382" name="Google Shape;382;p44"/>
          <p:cNvPicPr preferRelativeResize="0"/>
          <p:nvPr/>
        </p:nvPicPr>
        <p:blipFill>
          <a:blip r:embed="rId5">
            <a:alphaModFix/>
          </a:blip>
          <a:stretch>
            <a:fillRect/>
          </a:stretch>
        </p:blipFill>
        <p:spPr>
          <a:xfrm>
            <a:off x="3822063" y="2664650"/>
            <a:ext cx="4989275" cy="1439800"/>
          </a:xfrm>
          <a:prstGeom prst="rect">
            <a:avLst/>
          </a:prstGeom>
          <a:noFill/>
          <a:ln>
            <a:noFill/>
          </a:ln>
        </p:spPr>
      </p:pic>
      <p:sp>
        <p:nvSpPr>
          <p:cNvPr id="383" name="Google Shape;383;p44"/>
          <p:cNvSpPr txBox="1"/>
          <p:nvPr/>
        </p:nvSpPr>
        <p:spPr>
          <a:xfrm>
            <a:off x="643800" y="167725"/>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
        <p:nvSpPr>
          <p:cNvPr id="384" name="Google Shape;384;p44"/>
          <p:cNvSpPr txBox="1"/>
          <p:nvPr/>
        </p:nvSpPr>
        <p:spPr>
          <a:xfrm>
            <a:off x="643800" y="3983863"/>
            <a:ext cx="7602900" cy="5106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Ver más ejemplos de texto con estilo en </a:t>
            </a:r>
            <a:r>
              <a:rPr lang="es" sz="1800" u="sng">
                <a:solidFill>
                  <a:srgbClr val="1155CC"/>
                </a:solidFill>
                <a:latin typeface="Helvetica Neue Light"/>
                <a:ea typeface="Helvetica Neue Light"/>
                <a:cs typeface="Helvetica Neue Light"/>
                <a:sym typeface="Helvetica Neue Light"/>
                <a:hlinkClick r:id="rId6">
                  <a:extLst>
                    <a:ext uri="{A12FA001-AC4F-418D-AE19-62706E023703}">
                      <ahyp:hlinkClr val="tx"/>
                    </a:ext>
                  </a:extLst>
                </a:hlinkClick>
              </a:rPr>
              <a:t>http://getbootstrap.com/css/#type</a:t>
            </a:r>
            <a:r>
              <a:rPr lang="es" sz="1800">
                <a:solidFill>
                  <a:schemeClr val="dk1"/>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88" name="Shape 388"/>
        <p:cNvGrpSpPr/>
        <p:nvPr/>
      </p:nvGrpSpPr>
      <p:grpSpPr>
        <a:xfrm>
          <a:off x="0" y="0"/>
          <a:ext cx="0" cy="0"/>
          <a:chOff x="0" y="0"/>
          <a:chExt cx="0" cy="0"/>
        </a:xfrm>
      </p:grpSpPr>
      <p:sp>
        <p:nvSpPr>
          <p:cNvPr id="389" name="Google Shape;389;p45"/>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CONTENEDORES</a:t>
            </a:r>
            <a:endParaRPr i="1" sz="3600">
              <a:latin typeface="Anton"/>
              <a:ea typeface="Anton"/>
              <a:cs typeface="Anton"/>
              <a:sym typeface="Anton"/>
            </a:endParaRPr>
          </a:p>
        </p:txBody>
      </p:sp>
      <p:pic>
        <p:nvPicPr>
          <p:cNvPr id="390" name="Google Shape;390;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6" name="Google Shape;396;p46"/>
          <p:cNvSpPr txBox="1"/>
          <p:nvPr/>
        </p:nvSpPr>
        <p:spPr>
          <a:xfrm>
            <a:off x="699801" y="195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97" name="Google Shape;397;p46"/>
          <p:cNvSpPr txBox="1"/>
          <p:nvPr/>
        </p:nvSpPr>
        <p:spPr>
          <a:xfrm>
            <a:off x="788225" y="1673675"/>
            <a:ext cx="3261300" cy="536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398" name="Google Shape;398;p46"/>
          <p:cNvSpPr txBox="1"/>
          <p:nvPr/>
        </p:nvSpPr>
        <p:spPr>
          <a:xfrm>
            <a:off x="4320700" y="1489975"/>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solidFill>
                  <a:schemeClr val="dk1"/>
                </a:solidFill>
                <a:highlight>
                  <a:srgbClr val="FFFFFF"/>
                </a:highlight>
                <a:latin typeface="Helvetica Neue Light"/>
                <a:ea typeface="Helvetica Neue Light"/>
                <a:cs typeface="Helvetica Neue Light"/>
                <a:sym typeface="Helvetica Neue Light"/>
              </a:rPr>
              <a:t>Cada contenedor tiene un ancho variable, que va a depender de la resolución de pantalla del usuario. Esto lo averiguará Bootstrap, y va a setearle el ancho correspondiente. </a:t>
            </a:r>
            <a:endParaRPr sz="1800">
              <a:latin typeface="Helvetica Neue Light"/>
              <a:ea typeface="Helvetica Neue Light"/>
              <a:cs typeface="Helvetica Neue Light"/>
              <a:sym typeface="Helvetica Neue Light"/>
            </a:endParaRPr>
          </a:p>
        </p:txBody>
      </p:sp>
      <p:sp>
        <p:nvSpPr>
          <p:cNvPr id="399" name="Google Shape;399;p46"/>
          <p:cNvSpPr txBox="1"/>
          <p:nvPr/>
        </p:nvSpPr>
        <p:spPr>
          <a:xfrm>
            <a:off x="766775" y="1958475"/>
            <a:ext cx="33042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="container"&gt;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h1</a:t>
            </a:r>
            <a:r>
              <a:rPr lang="es" sz="1800">
                <a:solidFill>
                  <a:srgbClr val="0000CD"/>
                </a:solidFill>
                <a:latin typeface="Helvetica Neue Light"/>
                <a:ea typeface="Helvetica Neue Light"/>
                <a:cs typeface="Helvetica Neue Light"/>
                <a:sym typeface="Helvetica Neue Light"/>
              </a:rPr>
              <a:t>&gt;</a:t>
            </a:r>
            <a:r>
              <a:rPr lang="es" sz="1800">
                <a:solidFill>
                  <a:schemeClr val="dk1"/>
                </a:solidFill>
                <a:latin typeface="Helvetica Neue Light"/>
                <a:ea typeface="Helvetica Neue Light"/>
                <a:cs typeface="Helvetica Neue Light"/>
                <a:sym typeface="Helvetica Neue Light"/>
              </a:rPr>
              <a:t>Título Principal</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/h1</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  </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p</a:t>
            </a:r>
            <a:r>
              <a:rPr lang="es" sz="1800">
                <a:solidFill>
                  <a:srgbClr val="0000CD"/>
                </a:solidFill>
                <a:latin typeface="Helvetica Neue Light"/>
                <a:ea typeface="Helvetica Neue Light"/>
                <a:cs typeface="Helvetica Neue Light"/>
                <a:sym typeface="Helvetica Neue Light"/>
              </a:rPr>
              <a:t>&gt;</a:t>
            </a:r>
            <a:r>
              <a:rPr lang="es" sz="1800">
                <a:solidFill>
                  <a:schemeClr val="dk1"/>
                </a:solidFill>
                <a:latin typeface="Helvetica Neue Light"/>
                <a:ea typeface="Helvetica Neue Light"/>
                <a:cs typeface="Helvetica Neue Light"/>
                <a:sym typeface="Helvetica Neue Light"/>
              </a:rPr>
              <a:t>Aquí va el contenido.</a:t>
            </a: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/p</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p:txBody>
      </p:sp>
      <p:pic>
        <p:nvPicPr>
          <p:cNvPr id="400" name="Google Shape;400;p46"/>
          <p:cNvPicPr preferRelativeResize="0"/>
          <p:nvPr/>
        </p:nvPicPr>
        <p:blipFill rotWithShape="1">
          <a:blip r:embed="rId4">
            <a:alphaModFix/>
          </a:blip>
          <a:srcRect b="0" l="0" r="0" t="0"/>
          <a:stretch/>
        </p:blipFill>
        <p:spPr>
          <a:xfrm>
            <a:off x="4795863" y="3262175"/>
            <a:ext cx="3381375" cy="1581150"/>
          </a:xfrm>
          <a:prstGeom prst="rect">
            <a:avLst/>
          </a:prstGeom>
          <a:noFill/>
          <a:ln>
            <a:noFill/>
          </a:ln>
        </p:spPr>
      </p:pic>
      <p:pic>
        <p:nvPicPr>
          <p:cNvPr id="401" name="Google Shape;401;p4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47"/>
          <p:cNvPicPr preferRelativeResize="0"/>
          <p:nvPr/>
        </p:nvPicPr>
        <p:blipFill rotWithShape="1">
          <a:blip r:embed="rId3">
            <a:alphaModFix/>
          </a:blip>
          <a:srcRect b="24440" l="0" r="0" t="-24439"/>
          <a:stretch/>
        </p:blipFill>
        <p:spPr>
          <a:xfrm>
            <a:off x="4422750" y="2210025"/>
            <a:ext cx="4600600" cy="3047824"/>
          </a:xfrm>
          <a:prstGeom prst="rect">
            <a:avLst/>
          </a:prstGeom>
          <a:noFill/>
          <a:ln>
            <a:noFill/>
          </a:ln>
        </p:spPr>
      </p:pic>
      <p:pic>
        <p:nvPicPr>
          <p:cNvPr id="407" name="Google Shape;407;p47"/>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08" name="Google Shape;408;p47"/>
          <p:cNvSpPr txBox="1"/>
          <p:nvPr/>
        </p:nvSpPr>
        <p:spPr>
          <a:xfrm>
            <a:off x="730426" y="2058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09" name="Google Shape;409;p47"/>
          <p:cNvSpPr txBox="1"/>
          <p:nvPr/>
        </p:nvSpPr>
        <p:spPr>
          <a:xfrm>
            <a:off x="835200" y="18794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10" name="Google Shape;410;p47"/>
          <p:cNvSpPr txBox="1"/>
          <p:nvPr/>
        </p:nvSpPr>
        <p:spPr>
          <a:xfrm>
            <a:off x="4422750" y="1433800"/>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800">
                <a:solidFill>
                  <a:srgbClr val="24292E"/>
                </a:solidFill>
                <a:highlight>
                  <a:schemeClr val="lt1"/>
                </a:highlight>
                <a:latin typeface="Helvetica Neue Light"/>
                <a:ea typeface="Helvetica Neue Light"/>
                <a:cs typeface="Helvetica Neue Light"/>
                <a:sym typeface="Helvetica Neue Light"/>
              </a:rPr>
              <a:t>En este caso, cuando el contendor es </a:t>
            </a:r>
            <a:r>
              <a:rPr i="1" lang="es" sz="1800">
                <a:solidFill>
                  <a:srgbClr val="24292E"/>
                </a:solidFill>
                <a:highlight>
                  <a:schemeClr val="lt1"/>
                </a:highlight>
                <a:latin typeface="Helvetica Neue Light"/>
                <a:ea typeface="Helvetica Neue Light"/>
                <a:cs typeface="Helvetica Neue Light"/>
                <a:sym typeface="Helvetica Neue Light"/>
              </a:rPr>
              <a:t>fluid</a:t>
            </a:r>
            <a:r>
              <a:rPr lang="es" sz="1800">
                <a:solidFill>
                  <a:srgbClr val="24292E"/>
                </a:solidFill>
                <a:highlight>
                  <a:schemeClr val="lt1"/>
                </a:highlight>
                <a:latin typeface="Helvetica Neue Light"/>
                <a:ea typeface="Helvetica Neue Light"/>
                <a:cs typeface="Helvetica Neue Light"/>
                <a:sym typeface="Helvetica Neue Light"/>
              </a:rPr>
              <a:t>, el ancho siempre será de 100%, brindándonos la posibilidad renderizar un </a:t>
            </a:r>
            <a:r>
              <a:rPr b="1" lang="es" sz="1800">
                <a:solidFill>
                  <a:srgbClr val="24292E"/>
                </a:solidFill>
                <a:highlight>
                  <a:schemeClr val="lt1"/>
                </a:highlight>
                <a:latin typeface="Helvetica Neue"/>
                <a:ea typeface="Helvetica Neue"/>
                <a:cs typeface="Helvetica Neue"/>
                <a:sym typeface="Helvetica Neue"/>
              </a:rPr>
              <a:t>div full width.</a:t>
            </a:r>
            <a:endParaRPr b="1" sz="1800">
              <a:latin typeface="Helvetica Neue"/>
              <a:ea typeface="Helvetica Neue"/>
              <a:cs typeface="Helvetica Neue"/>
              <a:sym typeface="Helvetica Neue"/>
            </a:endParaRPr>
          </a:p>
        </p:txBody>
      </p:sp>
      <p:sp>
        <p:nvSpPr>
          <p:cNvPr id="411" name="Google Shape;411;p47"/>
          <p:cNvSpPr txBox="1"/>
          <p:nvPr/>
        </p:nvSpPr>
        <p:spPr>
          <a:xfrm>
            <a:off x="835200" y="2078050"/>
            <a:ext cx="3000000" cy="195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div</a:t>
            </a:r>
            <a:r>
              <a:rPr lang="es" sz="1600">
                <a:solidFill>
                  <a:srgbClr val="FF0000"/>
                </a:solidFill>
                <a:latin typeface="Helvetica Neue Light"/>
                <a:ea typeface="Helvetica Neue Light"/>
                <a:cs typeface="Helvetica Neue Light"/>
                <a:sym typeface="Helvetica Neue Light"/>
              </a:rPr>
              <a:t> class</a:t>
            </a:r>
            <a:r>
              <a:rPr lang="es" sz="16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container-fluid</a:t>
            </a:r>
            <a:r>
              <a:rPr lang="es" sz="1800">
                <a:solidFill>
                  <a:srgbClr val="CE9178"/>
                </a:solidFill>
                <a:latin typeface="Helvetica Neue Light"/>
                <a:ea typeface="Helvetica Neue Light"/>
                <a:cs typeface="Helvetica Neue Light"/>
                <a:sym typeface="Helvetica Neue Light"/>
              </a:rPr>
              <a:t>"</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h1</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Título Principal</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/h1</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latin typeface="Helvetica Neue Light"/>
                <a:ea typeface="Helvetica Neue Light"/>
                <a:cs typeface="Helvetica Neue Light"/>
                <a:sym typeface="Helvetica Neue Light"/>
              </a:rPr>
              <a:t>  </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r>
              <a:rPr lang="es" sz="1600">
                <a:solidFill>
                  <a:schemeClr val="dk1"/>
                </a:solidFill>
                <a:latin typeface="Helvetica Neue Light"/>
                <a:ea typeface="Helvetica Neue Light"/>
                <a:cs typeface="Helvetica Neue Light"/>
                <a:sym typeface="Helvetica Neue Light"/>
              </a:rPr>
              <a:t>Aquí va el contenido.</a:t>
            </a: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/p</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&lt;</a:t>
            </a:r>
            <a:r>
              <a:rPr lang="es" sz="1600">
                <a:solidFill>
                  <a:srgbClr val="A52A2A"/>
                </a:solidFill>
                <a:latin typeface="Helvetica Neue Light"/>
                <a:ea typeface="Helvetica Neue Light"/>
                <a:cs typeface="Helvetica Neue Light"/>
                <a:sym typeface="Helvetica Neue Light"/>
              </a:rPr>
              <a:t>/div</a:t>
            </a:r>
            <a:r>
              <a:rPr lang="es" sz="1600">
                <a:solidFill>
                  <a:srgbClr val="0000CD"/>
                </a:solidFill>
                <a:latin typeface="Helvetica Neue Light"/>
                <a:ea typeface="Helvetica Neue Light"/>
                <a:cs typeface="Helvetica Neue Light"/>
                <a:sym typeface="Helvetica Neue Light"/>
              </a:rPr>
              <a:t>&gt;</a:t>
            </a:r>
            <a:endParaRPr sz="1600">
              <a:solidFill>
                <a:srgbClr val="0000CD"/>
              </a:solidFill>
              <a:latin typeface="Helvetica Neue Light"/>
              <a:ea typeface="Helvetica Neue Light"/>
              <a:cs typeface="Helvetica Neue Light"/>
              <a:sym typeface="Helvetica Neue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7" name="Google Shape;417;p48"/>
          <p:cNvSpPr txBox="1"/>
          <p:nvPr/>
        </p:nvSpPr>
        <p:spPr>
          <a:xfrm>
            <a:off x="643801" y="2652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CONTENEDORES: ROW</a:t>
            </a:r>
            <a:endParaRPr i="1"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600"/>
              </a:spcAft>
              <a:buClr>
                <a:schemeClr val="dk1"/>
              </a:buClr>
              <a:buSzPts val="1100"/>
              <a:buFont typeface="Arial"/>
              <a:buNone/>
            </a:pPr>
            <a:r>
              <a:t/>
            </a:r>
            <a:endParaRPr sz="4000">
              <a:solidFill>
                <a:schemeClr val="dk1"/>
              </a:solidFill>
              <a:latin typeface="Anton"/>
              <a:ea typeface="Anton"/>
              <a:cs typeface="Anton"/>
              <a:sym typeface="Anton"/>
            </a:endParaRPr>
          </a:p>
        </p:txBody>
      </p:sp>
      <p:sp>
        <p:nvSpPr>
          <p:cNvPr id="418" name="Google Shape;418;p48"/>
          <p:cNvSpPr txBox="1"/>
          <p:nvPr/>
        </p:nvSpPr>
        <p:spPr>
          <a:xfrm>
            <a:off x="4214825" y="1685000"/>
            <a:ext cx="4243800" cy="277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solidFill>
                  <a:srgbClr val="24292E"/>
                </a:solidFill>
                <a:highlight>
                  <a:srgbClr val="FFFFFF"/>
                </a:highlight>
                <a:latin typeface="Helvetica Neue Light"/>
                <a:ea typeface="Helvetica Neue Light"/>
                <a:cs typeface="Helvetica Neue Light"/>
                <a:sym typeface="Helvetica Neue Light"/>
              </a:rPr>
              <a:t>El siguiente div a utilizar son los</a:t>
            </a:r>
            <a:r>
              <a:rPr i="1" lang="es" sz="1800">
                <a:solidFill>
                  <a:srgbClr val="24292E"/>
                </a:solidFill>
                <a:highlight>
                  <a:srgbClr val="FFFFFF"/>
                </a:highlight>
                <a:latin typeface="Helvetica Neue Light"/>
                <a:ea typeface="Helvetica Neue Light"/>
                <a:cs typeface="Helvetica Neue Light"/>
                <a:sym typeface="Helvetica Neue Light"/>
              </a:rPr>
              <a:t> </a:t>
            </a:r>
            <a:r>
              <a:rPr b="1" i="1" lang="es" sz="1800">
                <a:solidFill>
                  <a:srgbClr val="24292E"/>
                </a:solidFill>
                <a:highlight>
                  <a:srgbClr val="FFFFFF"/>
                </a:highlight>
                <a:latin typeface="Helvetica Neue"/>
                <a:ea typeface="Helvetica Neue"/>
                <a:cs typeface="Helvetica Neue"/>
                <a:sym typeface="Helvetica Neue"/>
              </a:rPr>
              <a:t>.row</a:t>
            </a:r>
            <a:r>
              <a:rPr lang="es" sz="1800">
                <a:solidFill>
                  <a:srgbClr val="24292E"/>
                </a:solidFill>
                <a:highlight>
                  <a:srgbClr val="FFFFFF"/>
                </a:highlight>
                <a:latin typeface="Helvetica Neue Light"/>
                <a:ea typeface="Helvetica Neue Light"/>
                <a:cs typeface="Helvetica Neue Light"/>
                <a:sym typeface="Helvetica Neue Light"/>
              </a:rPr>
              <a:t>, que serán las filas en donde dividiremos el contenido del bloque, que reacomodará los divs de su interior dependiendo siempre de la resolución del usuario. Dentro de los div row, se indicarán los div con el sistema de grillas.</a:t>
            </a:r>
            <a:endParaRPr sz="1800">
              <a:latin typeface="Helvetica Neue Light"/>
              <a:ea typeface="Helvetica Neue Light"/>
              <a:cs typeface="Helvetica Neue Light"/>
              <a:sym typeface="Helvetica Neue Light"/>
            </a:endParaRPr>
          </a:p>
        </p:txBody>
      </p:sp>
      <p:sp>
        <p:nvSpPr>
          <p:cNvPr id="419" name="Google Shape;419;p48"/>
          <p:cNvSpPr txBox="1"/>
          <p:nvPr/>
        </p:nvSpPr>
        <p:spPr>
          <a:xfrm>
            <a:off x="857675" y="1727025"/>
            <a:ext cx="27348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s"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20" name="Google Shape;420;p48"/>
          <p:cNvSpPr txBox="1"/>
          <p:nvPr/>
        </p:nvSpPr>
        <p:spPr>
          <a:xfrm>
            <a:off x="857675" y="1920800"/>
            <a:ext cx="3000000" cy="22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h1</a:t>
            </a:r>
            <a:r>
              <a:rPr lang="es" sz="1600">
                <a:solidFill>
                  <a:srgbClr val="0000CD"/>
                </a:solidFill>
              </a:rPr>
              <a:t>&gt;</a:t>
            </a:r>
            <a:r>
              <a:rPr lang="es" sz="1600">
                <a:solidFill>
                  <a:schemeClr val="dk1"/>
                </a:solidFill>
              </a:rPr>
              <a:t>Título Principal</a:t>
            </a:r>
            <a:r>
              <a:rPr lang="es" sz="1600">
                <a:solidFill>
                  <a:srgbClr val="0000CD"/>
                </a:solidFill>
              </a:rPr>
              <a:t>&lt;</a:t>
            </a:r>
            <a:r>
              <a:rPr lang="es" sz="1600">
                <a:solidFill>
                  <a:srgbClr val="A52A2A"/>
                </a:solidFill>
              </a:rPr>
              <a:t>/h1</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a:t>
            </a:r>
            <a:r>
              <a:rPr lang="es" sz="1800">
                <a:solidFill>
                  <a:srgbClr val="0000FF"/>
                </a:solidFill>
                <a:latin typeface="Didact Gothic"/>
                <a:ea typeface="Didact Gothic"/>
                <a:cs typeface="Didact Gothic"/>
                <a:sym typeface="Didact Gothic"/>
              </a:rPr>
              <a:t>container</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FF0000"/>
                </a:solidFill>
              </a:rPr>
              <a:t> class</a:t>
            </a:r>
            <a:r>
              <a:rPr lang="es" sz="1600">
                <a:solidFill>
                  <a:srgbClr val="0000CD"/>
                </a:solidFill>
              </a:rPr>
              <a:t>="</a:t>
            </a:r>
            <a:r>
              <a:rPr lang="es" sz="1800">
                <a:solidFill>
                  <a:srgbClr val="0000FF"/>
                </a:solidFill>
                <a:latin typeface="Didact Gothic"/>
                <a:ea typeface="Didact Gothic"/>
                <a:cs typeface="Didact Gothic"/>
                <a:sym typeface="Didact Gothic"/>
              </a:rPr>
              <a:t>row</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chemeClr val="dk1"/>
                </a:solidFill>
              </a:rPr>
              <a:t>  </a:t>
            </a:r>
            <a:r>
              <a:rPr lang="es" sz="1600">
                <a:solidFill>
                  <a:srgbClr val="0000CD"/>
                </a:solidFill>
              </a:rPr>
              <a:t>&lt;</a:t>
            </a:r>
            <a:r>
              <a:rPr lang="es" sz="1600">
                <a:solidFill>
                  <a:srgbClr val="A52A2A"/>
                </a:solidFill>
              </a:rPr>
              <a:t>p</a:t>
            </a:r>
            <a:r>
              <a:rPr lang="es" sz="1600">
                <a:solidFill>
                  <a:srgbClr val="0000CD"/>
                </a:solidFill>
              </a:rPr>
              <a:t>&gt;</a:t>
            </a:r>
            <a:r>
              <a:rPr lang="es" sz="1600">
                <a:solidFill>
                  <a:schemeClr val="dk1"/>
                </a:solidFill>
              </a:rPr>
              <a:t>Aquí va el contenido.</a:t>
            </a:r>
            <a:r>
              <a:rPr lang="es" sz="1600">
                <a:solidFill>
                  <a:srgbClr val="0000CD"/>
                </a:solidFill>
              </a:rPr>
              <a:t>&lt;</a:t>
            </a:r>
            <a:r>
              <a:rPr lang="es" sz="1600">
                <a:solidFill>
                  <a:srgbClr val="A52A2A"/>
                </a:solidFill>
              </a:rPr>
              <a:t>/p</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s" sz="1600">
                <a:solidFill>
                  <a:srgbClr val="0000CD"/>
                </a:solidFill>
              </a:rPr>
              <a:t>&lt;</a:t>
            </a:r>
            <a:r>
              <a:rPr lang="es" sz="1600">
                <a:solidFill>
                  <a:srgbClr val="A52A2A"/>
                </a:solidFill>
              </a:rPr>
              <a:t>/div</a:t>
            </a:r>
            <a:r>
              <a:rPr lang="es" sz="1600">
                <a:solidFill>
                  <a:srgbClr val="0000CD"/>
                </a:solidFill>
              </a:rPr>
              <a:t>&gt;</a:t>
            </a:r>
            <a:endParaRPr sz="1600">
              <a:solidFill>
                <a:srgbClr val="0000C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9"/>
          <p:cNvSpPr txBox="1"/>
          <p:nvPr/>
        </p:nvSpPr>
        <p:spPr>
          <a:xfrm>
            <a:off x="3601825" y="-75"/>
            <a:ext cx="55422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head</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title</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Mi Mejor Página</a:t>
            </a: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title</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meta</a:t>
            </a:r>
            <a:r>
              <a:rPr lang="es">
                <a:solidFill>
                  <a:srgbClr val="0000CD"/>
                </a:solidFill>
                <a:latin typeface="Helvetica Neue Light"/>
                <a:ea typeface="Helvetica Neue Light"/>
                <a:cs typeface="Helvetica Neue Light"/>
                <a:sym typeface="Helvetica Neue Light"/>
              </a:rPr>
              <a:t> name="viewport" content="width=device-width, initial-scale=1"&gt; </a:t>
            </a:r>
            <a:r>
              <a:rPr lang="es">
                <a:solidFill>
                  <a:srgbClr val="434343"/>
                </a:solidFill>
                <a:latin typeface="Helvetica Neue Light"/>
                <a:ea typeface="Helvetica Neue Light"/>
                <a:cs typeface="Helvetica Neue Light"/>
                <a:sym typeface="Helvetica Neue Light"/>
              </a:rPr>
              <a:t>&lt;!-- Tag de Viewport --&gt;</a:t>
            </a:r>
            <a:endParaRPr>
              <a:solidFill>
                <a:srgbClr val="434343"/>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link</a:t>
            </a:r>
            <a:r>
              <a:rPr lang="es">
                <a:solidFill>
                  <a:srgbClr val="0000CD"/>
                </a:solidFill>
                <a:latin typeface="Helvetica Neue Light"/>
                <a:ea typeface="Helvetica Neue Light"/>
                <a:cs typeface="Helvetica Neue Light"/>
                <a:sym typeface="Helvetica Neue Light"/>
              </a:rPr>
              <a:t> rel="stylesheet" href="https://stackpath.bootstrapcdn.com/bootstrap/4.4.1/css/bootstrap.min.css"&gt; </a:t>
            </a:r>
            <a:r>
              <a:rPr lang="es">
                <a:solidFill>
                  <a:srgbClr val="434343"/>
                </a:solidFill>
                <a:latin typeface="Helvetica Neue Light"/>
                <a:ea typeface="Helvetica Neue Light"/>
                <a:cs typeface="Helvetica Neue Light"/>
                <a:sym typeface="Helvetica Neue Light"/>
              </a:rPr>
              <a:t>&lt;!-- CDN de Bootstrap del CSS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src="https://stackpath.bootstrapcdn.com/bootstrap/4.4.1/js/bootstrap.min.js"&gt;&lt;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 </a:t>
            </a:r>
            <a:r>
              <a:rPr lang="es">
                <a:solidFill>
                  <a:srgbClr val="434343"/>
                </a:solidFill>
                <a:latin typeface="Helvetica Neue Light"/>
                <a:ea typeface="Helvetica Neue Light"/>
                <a:cs typeface="Helvetica Neue Light"/>
                <a:sym typeface="Helvetica Neue Light"/>
              </a:rPr>
              <a:t>&lt;!-- CDN de Bootstrap del JS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src="https://code.jquery.com/jquery-3.4.1.slim.min.js"&gt;&lt;/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a:t>
            </a:r>
            <a:r>
              <a:rPr lang="es">
                <a:solidFill>
                  <a:srgbClr val="434343"/>
                </a:solidFill>
                <a:latin typeface="Helvetica Neue Light"/>
                <a:ea typeface="Helvetica Neue Light"/>
                <a:cs typeface="Helvetica Neue Light"/>
                <a:sym typeface="Helvetica Neue Light"/>
              </a:rPr>
              <a:t>&lt;!-- CDN de la librería de Jquery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src="https://cdn.jsdelivr.net/npm/popper.js@1.16.0/dist/umd/popper.min.js"&gt;&lt;/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 </a:t>
            </a:r>
            <a:r>
              <a:rPr lang="es">
                <a:solidFill>
                  <a:srgbClr val="434343"/>
                </a:solidFill>
                <a:latin typeface="Helvetica Neue Light"/>
                <a:ea typeface="Helvetica Neue Light"/>
                <a:cs typeface="Helvetica Neue Light"/>
                <a:sym typeface="Helvetica Neue Light"/>
              </a:rPr>
              <a:t>&lt;!-- CDN de la librería de Popper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head</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426" name="Google Shape;426;p49"/>
          <p:cNvPicPr preferRelativeResize="0"/>
          <p:nvPr/>
        </p:nvPicPr>
        <p:blipFill rotWithShape="1">
          <a:blip r:embed="rId3">
            <a:alphaModFix/>
          </a:blip>
          <a:srcRect b="0" l="8088" r="0" t="32468"/>
          <a:stretch/>
        </p:blipFill>
        <p:spPr>
          <a:xfrm>
            <a:off x="-12" y="1937350"/>
            <a:ext cx="3465525" cy="3206150"/>
          </a:xfrm>
          <a:prstGeom prst="rect">
            <a:avLst/>
          </a:prstGeom>
          <a:noFill/>
          <a:ln>
            <a:noFill/>
          </a:ln>
        </p:spPr>
      </p:pic>
      <p:sp>
        <p:nvSpPr>
          <p:cNvPr id="427" name="Google Shape;427;p49"/>
          <p:cNvSpPr/>
          <p:nvPr/>
        </p:nvSpPr>
        <p:spPr>
          <a:xfrm>
            <a:off x="729050" y="513800"/>
            <a:ext cx="2148300" cy="1282500"/>
          </a:xfrm>
          <a:prstGeom prst="wedgeEllipseCallout">
            <a:avLst>
              <a:gd fmla="val -14103" name="adj1"/>
              <a:gd fmla="val 63848"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Clr>
                <a:schemeClr val="dk1"/>
              </a:buClr>
              <a:buSzPts val="1100"/>
              <a:buFont typeface="Arial"/>
              <a:buNone/>
            </a:pPr>
            <a:r>
              <a:rPr b="1" lang="es">
                <a:solidFill>
                  <a:schemeClr val="dk1"/>
                </a:solidFill>
                <a:latin typeface="Helvetica Neue"/>
                <a:ea typeface="Helvetica Neue"/>
                <a:cs typeface="Helvetica Neue"/>
                <a:sym typeface="Helvetica Neue"/>
              </a:rPr>
              <a:t>Y el CSS ¿Dónde está?</a:t>
            </a:r>
            <a:endParaRPr b="1">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a:latin typeface="Didact Gothic"/>
              <a:ea typeface="Didact Gothic"/>
              <a:cs typeface="Didact Gothic"/>
              <a:sym typeface="Didact Gothic"/>
            </a:endParaRPr>
          </a:p>
        </p:txBody>
      </p:sp>
      <p:pic>
        <p:nvPicPr>
          <p:cNvPr id="428" name="Google Shape;428;p49"/>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32" name="Shape 432"/>
        <p:cNvGrpSpPr/>
        <p:nvPr/>
      </p:nvGrpSpPr>
      <p:grpSpPr>
        <a:xfrm>
          <a:off x="0" y="0"/>
          <a:ext cx="0" cy="0"/>
          <a:chOff x="0" y="0"/>
          <a:chExt cx="0" cy="0"/>
        </a:xfrm>
      </p:grpSpPr>
      <p:sp>
        <p:nvSpPr>
          <p:cNvPr id="433" name="Google Shape;433;p50"/>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SISTEMA DE GRILLAS</a:t>
            </a:r>
            <a:endParaRPr i="1" sz="3600">
              <a:latin typeface="Anton"/>
              <a:ea typeface="Anton"/>
              <a:cs typeface="Anton"/>
              <a:sym typeface="Anton"/>
            </a:endParaRPr>
          </a:p>
        </p:txBody>
      </p:sp>
      <p:pic>
        <p:nvPicPr>
          <p:cNvPr id="434" name="Google Shape;434;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1"/>
          <p:cNvSpPr/>
          <p:nvPr/>
        </p:nvSpPr>
        <p:spPr>
          <a:xfrm>
            <a:off x="13650" y="0"/>
            <a:ext cx="4584000" cy="5143500"/>
          </a:xfrm>
          <a:prstGeom prst="rect">
            <a:avLst/>
          </a:prstGeom>
          <a:solidFill>
            <a:srgbClr val="D4D4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1" name="Google Shape;441;p51"/>
          <p:cNvSpPr txBox="1"/>
          <p:nvPr/>
        </p:nvSpPr>
        <p:spPr>
          <a:xfrm>
            <a:off x="4751500" y="-71750"/>
            <a:ext cx="4253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42" name="Google Shape;442;p51"/>
          <p:cNvSpPr txBox="1"/>
          <p:nvPr/>
        </p:nvSpPr>
        <p:spPr>
          <a:xfrm>
            <a:off x="4854525" y="626050"/>
            <a:ext cx="4014000" cy="4366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La grilla </a:t>
            </a:r>
            <a:r>
              <a:rPr b="1" lang="es" sz="1800">
                <a:solidFill>
                  <a:schemeClr val="dk1"/>
                </a:solidFill>
                <a:latin typeface="Helvetica Neue"/>
                <a:ea typeface="Helvetica Neue"/>
                <a:cs typeface="Helvetica Neue"/>
                <a:sym typeface="Helvetica Neue"/>
              </a:rPr>
              <a:t>se divide en 12 columnas</a:t>
            </a:r>
            <a:r>
              <a:rPr lang="es" sz="1800">
                <a:solidFill>
                  <a:schemeClr val="dk1"/>
                </a:solidFill>
                <a:latin typeface="Helvetica Neue Light"/>
                <a:ea typeface="Helvetica Neue Light"/>
                <a:cs typeface="Helvetica Neue Light"/>
                <a:sym typeface="Helvetica Neue Light"/>
              </a:rPr>
              <a:t>, que varían su ancho dependiendo de la resolución del usuario móvil, o de escritorio.</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Estas columnas </a:t>
            </a:r>
            <a:r>
              <a:rPr b="1" lang="es" sz="1800">
                <a:solidFill>
                  <a:schemeClr val="dk1"/>
                </a:solidFill>
                <a:latin typeface="Helvetica Neue"/>
                <a:ea typeface="Helvetica Neue"/>
                <a:cs typeface="Helvetica Neue"/>
                <a:sym typeface="Helvetica Neue"/>
              </a:rPr>
              <a:t>se ubican siempre dentro de una fila, el </a:t>
            </a:r>
            <a:r>
              <a:rPr b="1" i="1" lang="es" sz="1800">
                <a:solidFill>
                  <a:schemeClr val="dk1"/>
                </a:solidFill>
                <a:latin typeface="Helvetica Neue"/>
                <a:ea typeface="Helvetica Neue"/>
                <a:cs typeface="Helvetica Neue"/>
                <a:sym typeface="Helvetica Neue"/>
              </a:rPr>
              <a:t>div .row</a:t>
            </a:r>
            <a:r>
              <a:rPr lang="es" sz="1800">
                <a:solidFill>
                  <a:schemeClr val="dk1"/>
                </a:solidFill>
                <a:latin typeface="Helvetica Neue Light"/>
                <a:ea typeface="Helvetica Neue Light"/>
                <a:cs typeface="Helvetica Neue Light"/>
                <a:sym typeface="Helvetica Neue Light"/>
              </a:rPr>
              <a:t> mencionado anteriormente.</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highlight>
                  <a:srgbClr val="E0FF00"/>
                </a:highlight>
                <a:latin typeface="Helvetica Neue Light"/>
                <a:ea typeface="Helvetica Neue Light"/>
                <a:cs typeface="Helvetica Neue Light"/>
                <a:sym typeface="Helvetica Neue Light"/>
              </a:rPr>
              <a:t>Se representa como </a:t>
            </a:r>
            <a:r>
              <a:rPr i="1" lang="es" sz="1800">
                <a:solidFill>
                  <a:schemeClr val="dk1"/>
                </a:solidFill>
                <a:highlight>
                  <a:srgbClr val="E0FF00"/>
                </a:highlight>
                <a:latin typeface="Helvetica Neue Light"/>
                <a:ea typeface="Helvetica Neue Light"/>
                <a:cs typeface="Helvetica Neue Light"/>
                <a:sym typeface="Helvetica Neue Light"/>
              </a:rPr>
              <a:t>col-md-x</a:t>
            </a:r>
            <a:r>
              <a:rPr lang="es" sz="1800">
                <a:solidFill>
                  <a:schemeClr val="dk1"/>
                </a:solidFill>
                <a:highlight>
                  <a:srgbClr val="E0FF00"/>
                </a:highlight>
                <a:latin typeface="Helvetica Neue Light"/>
                <a:ea typeface="Helvetica Neue Light"/>
                <a:cs typeface="Helvetica Neue Light"/>
                <a:sym typeface="Helvetica Neue Light"/>
              </a:rPr>
              <a:t> que indica que el div ocupará X columnas en un </a:t>
            </a:r>
            <a:r>
              <a:rPr i="1" lang="es" sz="1800">
                <a:solidFill>
                  <a:schemeClr val="dk1"/>
                </a:solidFill>
                <a:highlight>
                  <a:srgbClr val="E0FF00"/>
                </a:highlight>
                <a:latin typeface="Helvetica Neue Light"/>
                <a:ea typeface="Helvetica Neue Light"/>
                <a:cs typeface="Helvetica Neue Light"/>
                <a:sym typeface="Helvetica Neue Light"/>
              </a:rPr>
              <a:t>.container</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p:txBody>
      </p:sp>
      <p:pic>
        <p:nvPicPr>
          <p:cNvPr id="443" name="Google Shape;443;p51"/>
          <p:cNvPicPr preferRelativeResize="0"/>
          <p:nvPr/>
        </p:nvPicPr>
        <p:blipFill rotWithShape="1">
          <a:blip r:embed="rId4">
            <a:alphaModFix/>
          </a:blip>
          <a:srcRect b="0" l="5590" r="6920" t="0"/>
          <a:stretch/>
        </p:blipFill>
        <p:spPr>
          <a:xfrm>
            <a:off x="19300" y="232977"/>
            <a:ext cx="4584124" cy="3248533"/>
          </a:xfrm>
          <a:prstGeom prst="rect">
            <a:avLst/>
          </a:prstGeom>
          <a:noFill/>
          <a:ln>
            <a:noFill/>
          </a:ln>
        </p:spPr>
      </p:pic>
      <p:sp>
        <p:nvSpPr>
          <p:cNvPr id="444" name="Google Shape;444;p51"/>
          <p:cNvSpPr txBox="1"/>
          <p:nvPr/>
        </p:nvSpPr>
        <p:spPr>
          <a:xfrm>
            <a:off x="1502075" y="3615625"/>
            <a:ext cx="22635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2400">
                <a:solidFill>
                  <a:schemeClr val="dk1"/>
                </a:solidFill>
                <a:latin typeface="Didact Gothic"/>
                <a:ea typeface="Didact Gothic"/>
                <a:cs typeface="Didact Gothic"/>
                <a:sym typeface="Didact Gothic"/>
              </a:rPr>
              <a:t> </a:t>
            </a:r>
            <a:r>
              <a:rPr b="1" i="1" lang="es" sz="2400">
                <a:solidFill>
                  <a:schemeClr val="dk1"/>
                </a:solidFill>
                <a:latin typeface="Didact Gothic"/>
                <a:ea typeface="Didact Gothic"/>
                <a:cs typeface="Didact Gothic"/>
                <a:sym typeface="Didact Gothic"/>
              </a:rPr>
              <a:t>.col-md-4</a:t>
            </a:r>
            <a:endParaRPr b="1" sz="2400"/>
          </a:p>
        </p:txBody>
      </p:sp>
      <p:cxnSp>
        <p:nvCxnSpPr>
          <p:cNvPr id="445" name="Google Shape;445;p51"/>
          <p:cNvCxnSpPr/>
          <p:nvPr/>
        </p:nvCxnSpPr>
        <p:spPr>
          <a:xfrm flipH="1" rot="10800000">
            <a:off x="1459825" y="4133925"/>
            <a:ext cx="409200" cy="259200"/>
          </a:xfrm>
          <a:prstGeom prst="straightConnector1">
            <a:avLst/>
          </a:prstGeom>
          <a:noFill/>
          <a:ln cap="flat" cmpd="sng" w="28575">
            <a:solidFill>
              <a:srgbClr val="FF0000"/>
            </a:solidFill>
            <a:prstDash val="solid"/>
            <a:round/>
            <a:headEnd len="med" w="med" type="none"/>
            <a:tailEnd len="med" w="med" type="triangle"/>
          </a:ln>
        </p:spPr>
      </p:cxnSp>
      <p:cxnSp>
        <p:nvCxnSpPr>
          <p:cNvPr id="446" name="Google Shape;446;p51"/>
          <p:cNvCxnSpPr/>
          <p:nvPr/>
        </p:nvCxnSpPr>
        <p:spPr>
          <a:xfrm flipH="1" rot="10800000">
            <a:off x="2455775" y="4098450"/>
            <a:ext cx="22800" cy="458400"/>
          </a:xfrm>
          <a:prstGeom prst="straightConnector1">
            <a:avLst/>
          </a:prstGeom>
          <a:noFill/>
          <a:ln cap="flat" cmpd="sng" w="28575">
            <a:solidFill>
              <a:srgbClr val="FF0000"/>
            </a:solidFill>
            <a:prstDash val="solid"/>
            <a:round/>
            <a:headEnd len="med" w="med" type="none"/>
            <a:tailEnd len="med" w="med" type="triangle"/>
          </a:ln>
        </p:spPr>
      </p:cxnSp>
      <p:cxnSp>
        <p:nvCxnSpPr>
          <p:cNvPr id="447" name="Google Shape;447;p51"/>
          <p:cNvCxnSpPr/>
          <p:nvPr/>
        </p:nvCxnSpPr>
        <p:spPr>
          <a:xfrm rot="10800000">
            <a:off x="2988600" y="4131825"/>
            <a:ext cx="354000" cy="263400"/>
          </a:xfrm>
          <a:prstGeom prst="straightConnector1">
            <a:avLst/>
          </a:prstGeom>
          <a:noFill/>
          <a:ln cap="flat" cmpd="sng" w="28575">
            <a:solidFill>
              <a:srgbClr val="FF0000"/>
            </a:solidFill>
            <a:prstDash val="solid"/>
            <a:round/>
            <a:headEnd len="med" w="med" type="none"/>
            <a:tailEnd len="med" w="med" type="triangle"/>
          </a:ln>
        </p:spPr>
      </p:cxnSp>
      <p:sp>
        <p:nvSpPr>
          <p:cNvPr id="448" name="Google Shape;448;p51"/>
          <p:cNvSpPr txBox="1"/>
          <p:nvPr/>
        </p:nvSpPr>
        <p:spPr>
          <a:xfrm>
            <a:off x="679125" y="4431063"/>
            <a:ext cx="8694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Columna de grilla</a:t>
            </a:r>
            <a:endParaRPr b="1" sz="1200"/>
          </a:p>
        </p:txBody>
      </p:sp>
      <p:sp>
        <p:nvSpPr>
          <p:cNvPr id="449" name="Google Shape;449;p51"/>
          <p:cNvSpPr txBox="1"/>
          <p:nvPr/>
        </p:nvSpPr>
        <p:spPr>
          <a:xfrm>
            <a:off x="1956275" y="4583450"/>
            <a:ext cx="10782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Dispositivo</a:t>
            </a:r>
            <a:endParaRPr b="1" sz="1200"/>
          </a:p>
        </p:txBody>
      </p:sp>
      <p:sp>
        <p:nvSpPr>
          <p:cNvPr id="450" name="Google Shape;450;p51"/>
          <p:cNvSpPr txBox="1"/>
          <p:nvPr/>
        </p:nvSpPr>
        <p:spPr>
          <a:xfrm>
            <a:off x="3127450" y="4507275"/>
            <a:ext cx="10782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chemeClr val="dk1"/>
                </a:solidFill>
                <a:latin typeface="Didact Gothic"/>
                <a:ea typeface="Didact Gothic"/>
                <a:cs typeface="Didact Gothic"/>
                <a:sym typeface="Didact Gothic"/>
              </a:rPr>
              <a:t>Cantidad de Columnas</a:t>
            </a:r>
            <a:endParaRPr b="1"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2"/>
          <p:cNvSpPr txBox="1"/>
          <p:nvPr/>
        </p:nvSpPr>
        <p:spPr>
          <a:xfrm>
            <a:off x="1521350" y="2253100"/>
            <a:ext cx="6479700" cy="22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container</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FF0000"/>
                </a:solidFill>
                <a:latin typeface="Helvetica Neue Light"/>
                <a:ea typeface="Helvetica Neue Light"/>
                <a:cs typeface="Helvetica Neue Light"/>
                <a:sym typeface="Helvetica Neue Light"/>
              </a:rPr>
              <a:t> class</a:t>
            </a:r>
            <a:r>
              <a:rPr lang="es" sz="1800">
                <a:solidFill>
                  <a:srgbClr val="0000CD"/>
                </a:solidFill>
                <a:latin typeface="Helvetica Neue Light"/>
                <a:ea typeface="Helvetica Neue Light"/>
                <a:cs typeface="Helvetica Neue Light"/>
                <a:sym typeface="Helvetica Neue Light"/>
              </a:rPr>
              <a:t>="</a:t>
            </a:r>
            <a:r>
              <a:rPr lang="es" sz="1800">
                <a:solidFill>
                  <a:srgbClr val="0000FF"/>
                </a:solidFill>
                <a:latin typeface="Helvetica Neue Light"/>
                <a:ea typeface="Helvetica Neue Light"/>
                <a:cs typeface="Helvetica Neue Light"/>
                <a:sym typeface="Helvetica Neue Light"/>
              </a:rPr>
              <a:t>row</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D4D4D4"/>
                </a:solidFill>
                <a:latin typeface="Helvetica Neue Light"/>
                <a:ea typeface="Helvetica Neue Light"/>
                <a:cs typeface="Helvetica Neue Light"/>
                <a:sym typeface="Helvetica Neue Light"/>
              </a:rPr>
              <a:t>     </a:t>
            </a:r>
            <a:r>
              <a:rPr lang="es" sz="1800">
                <a:solidFill>
                  <a:srgbClr val="980000"/>
                </a:solidFill>
                <a:latin typeface="Helvetica Neue Light"/>
                <a:ea typeface="Helvetica Neue Light"/>
                <a:cs typeface="Helvetica Neue Light"/>
                <a:sym typeface="Helvetica Neue Light"/>
              </a:rPr>
              <a:t>&lt;div </a:t>
            </a:r>
            <a:r>
              <a:rPr lang="es" sz="1800">
                <a:solidFill>
                  <a:srgbClr val="FF0000"/>
                </a:solidFill>
                <a:latin typeface="Helvetica Neue Light"/>
                <a:ea typeface="Helvetica Neue Light"/>
                <a:cs typeface="Helvetica Neue Light"/>
                <a:sym typeface="Helvetica Neue Light"/>
              </a:rPr>
              <a:t>class</a:t>
            </a:r>
            <a:r>
              <a:rPr lang="es" sz="1800">
                <a:solidFill>
                  <a:srgbClr val="980000"/>
                </a:solidFill>
                <a:latin typeface="Helvetica Neue Light"/>
                <a:ea typeface="Helvetica Neue Light"/>
                <a:cs typeface="Helvetica Neue Light"/>
                <a:sym typeface="Helvetica Neue Light"/>
              </a:rPr>
              <a:t>="</a:t>
            </a:r>
            <a:r>
              <a:rPr lang="es" sz="1800">
                <a:solidFill>
                  <a:srgbClr val="0000FF"/>
                </a:solidFill>
                <a:highlight>
                  <a:srgbClr val="00FF00"/>
                </a:highlight>
                <a:latin typeface="Helvetica Neue Light"/>
                <a:ea typeface="Helvetica Neue Light"/>
                <a:cs typeface="Helvetica Neue Light"/>
                <a:sym typeface="Helvetica Neue Light"/>
              </a:rPr>
              <a:t>col-md-4 </a:t>
            </a:r>
            <a:r>
              <a:rPr lang="es" sz="1800">
                <a:solidFill>
                  <a:srgbClr val="0000FF"/>
                </a:solidFill>
                <a:highlight>
                  <a:srgbClr val="00FFFF"/>
                </a:highlight>
                <a:latin typeface="Helvetica Neue Light"/>
                <a:ea typeface="Helvetica Neue Light"/>
                <a:cs typeface="Helvetica Neue Light"/>
                <a:sym typeface="Helvetica Neue Light"/>
              </a:rPr>
              <a:t>col-xs-6</a:t>
            </a:r>
            <a:r>
              <a:rPr lang="es" sz="1800">
                <a:solidFill>
                  <a:srgbClr val="980000"/>
                </a:solidFill>
                <a:highlight>
                  <a:srgbClr val="00FFFF"/>
                </a:highlight>
                <a:latin typeface="Helvetica Neue Light"/>
                <a:ea typeface="Helvetica Neue Light"/>
                <a:cs typeface="Helvetica Neue Light"/>
                <a:sym typeface="Helvetica Neue Light"/>
              </a:rPr>
              <a:t>"</a:t>
            </a:r>
            <a:r>
              <a:rPr lang="es" sz="1800">
                <a:solidFill>
                  <a:srgbClr val="980000"/>
                </a:solidFill>
                <a:latin typeface="Helvetica Neue Light"/>
                <a:ea typeface="Helvetica Neue Light"/>
                <a:cs typeface="Helvetica Neue Light"/>
                <a:sym typeface="Helvetica Neue Light"/>
              </a:rPr>
              <a:t>&gt;</a:t>
            </a:r>
            <a:r>
              <a:rPr lang="es" sz="1800">
                <a:latin typeface="Helvetica Neue Light"/>
                <a:ea typeface="Helvetica Neue Light"/>
                <a:cs typeface="Helvetica Neue Light"/>
                <a:sym typeface="Helvetica Neue Light"/>
              </a:rPr>
              <a:t>columna izquierda</a:t>
            </a:r>
            <a:r>
              <a:rPr lang="es" sz="1800">
                <a:solidFill>
                  <a:srgbClr val="980000"/>
                </a:solidFill>
                <a:latin typeface="Helvetica Neue Light"/>
                <a:ea typeface="Helvetica Neue Light"/>
                <a:cs typeface="Helvetica Neue Light"/>
                <a:sym typeface="Helvetica Neue Light"/>
              </a:rPr>
              <a:t>&lt;/div&gt;</a:t>
            </a:r>
            <a:endParaRPr sz="1800">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sz="1800">
                <a:solidFill>
                  <a:srgbClr val="0000CD"/>
                </a:solidFill>
                <a:latin typeface="Helvetica Neue Light"/>
                <a:ea typeface="Helvetica Neue Light"/>
                <a:cs typeface="Helvetica Neue Light"/>
                <a:sym typeface="Helvetica Neue Light"/>
              </a:rPr>
              <a:t>&lt;</a:t>
            </a:r>
            <a:r>
              <a:rPr lang="es" sz="1800">
                <a:solidFill>
                  <a:srgbClr val="A52A2A"/>
                </a:solidFill>
                <a:latin typeface="Helvetica Neue Light"/>
                <a:ea typeface="Helvetica Neue Light"/>
                <a:cs typeface="Helvetica Neue Light"/>
                <a:sym typeface="Helvetica Neue Light"/>
              </a:rPr>
              <a:t>/div</a:t>
            </a:r>
            <a:r>
              <a:rPr lang="es" sz="1800">
                <a:solidFill>
                  <a:srgbClr val="0000CD"/>
                </a:solidFill>
                <a:latin typeface="Helvetica Neue Light"/>
                <a:ea typeface="Helvetica Neue Light"/>
                <a:cs typeface="Helvetica Neue Light"/>
                <a:sym typeface="Helvetica Neue Light"/>
              </a:rPr>
              <a:t>&gt;</a:t>
            </a:r>
            <a:endParaRPr sz="1800">
              <a:solidFill>
                <a:srgbClr val="0000CD"/>
              </a:solidFill>
              <a:latin typeface="Helvetica Neue Light"/>
              <a:ea typeface="Helvetica Neue Light"/>
              <a:cs typeface="Helvetica Neue Light"/>
              <a:sym typeface="Helvetica Neue Light"/>
            </a:endParaRPr>
          </a:p>
        </p:txBody>
      </p:sp>
      <p:pic>
        <p:nvPicPr>
          <p:cNvPr id="456" name="Google Shape;456;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7" name="Google Shape;457;p52"/>
          <p:cNvSpPr txBox="1"/>
          <p:nvPr/>
        </p:nvSpPr>
        <p:spPr>
          <a:xfrm>
            <a:off x="643801" y="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
        <p:nvSpPr>
          <p:cNvPr id="458" name="Google Shape;458;p52"/>
          <p:cNvSpPr txBox="1"/>
          <p:nvPr/>
        </p:nvSpPr>
        <p:spPr>
          <a:xfrm>
            <a:off x="521925" y="847588"/>
            <a:ext cx="8345100" cy="1500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Si quisiéramos que el mismo div ocupe 6 columnas en un dispositivo de </a:t>
            </a:r>
            <a:r>
              <a:rPr i="1" lang="es" sz="1800">
                <a:latin typeface="Helvetica Neue Light"/>
                <a:ea typeface="Helvetica Neue Light"/>
                <a:cs typeface="Helvetica Neue Light"/>
                <a:sym typeface="Helvetica Neue Light"/>
              </a:rPr>
              <a:t>480px</a:t>
            </a:r>
            <a:r>
              <a:rPr lang="es" sz="1800">
                <a:latin typeface="Helvetica Neue Light"/>
                <a:ea typeface="Helvetica Neue Light"/>
                <a:cs typeface="Helvetica Neue Light"/>
                <a:sym typeface="Helvetica Neue Light"/>
              </a:rPr>
              <a:t> de ancho, deberíamos aplicarle dos clases, para indicarle </a:t>
            </a:r>
            <a:r>
              <a:rPr b="1" lang="es" sz="1800">
                <a:latin typeface="Helvetica Neue"/>
                <a:ea typeface="Helvetica Neue"/>
                <a:cs typeface="Helvetica Neue"/>
                <a:sym typeface="Helvetica Neue"/>
              </a:rPr>
              <a:t>un comportamiento para cada resolución</a:t>
            </a:r>
            <a:r>
              <a:rPr lang="es" sz="1800">
                <a:latin typeface="Helvetica Neue Light"/>
                <a:ea typeface="Helvetica Neue Light"/>
                <a:cs typeface="Helvetica Neue Light"/>
                <a:sym typeface="Helvetica Neue Light"/>
              </a:rPr>
              <a:t>, como se visualiza en el siguiente ejemplo:</a:t>
            </a:r>
            <a:endParaRPr sz="1800">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64" name="Google Shape;464;p53"/>
          <p:cNvPicPr preferRelativeResize="0"/>
          <p:nvPr/>
        </p:nvPicPr>
        <p:blipFill>
          <a:blip r:embed="rId4">
            <a:alphaModFix/>
          </a:blip>
          <a:stretch>
            <a:fillRect/>
          </a:stretch>
        </p:blipFill>
        <p:spPr>
          <a:xfrm>
            <a:off x="234225" y="1709950"/>
            <a:ext cx="7231825" cy="2469950"/>
          </a:xfrm>
          <a:prstGeom prst="rect">
            <a:avLst/>
          </a:prstGeom>
          <a:noFill/>
          <a:ln>
            <a:noFill/>
          </a:ln>
        </p:spPr>
      </p:pic>
      <p:pic>
        <p:nvPicPr>
          <p:cNvPr id="465" name="Google Shape;465;p53"/>
          <p:cNvPicPr preferRelativeResize="0"/>
          <p:nvPr/>
        </p:nvPicPr>
        <p:blipFill>
          <a:blip r:embed="rId5">
            <a:alphaModFix/>
          </a:blip>
          <a:stretch>
            <a:fillRect/>
          </a:stretch>
        </p:blipFill>
        <p:spPr>
          <a:xfrm>
            <a:off x="7364175" y="1780846"/>
            <a:ext cx="1390275" cy="2328154"/>
          </a:xfrm>
          <a:prstGeom prst="rect">
            <a:avLst/>
          </a:prstGeom>
          <a:noFill/>
          <a:ln>
            <a:noFill/>
          </a:ln>
        </p:spPr>
      </p:pic>
      <p:sp>
        <p:nvSpPr>
          <p:cNvPr id="466" name="Google Shape;466;p53"/>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3" name="Shape 83"/>
        <p:cNvGrpSpPr/>
        <p:nvPr/>
      </p:nvGrpSpPr>
      <p:grpSpPr>
        <a:xfrm>
          <a:off x="0" y="0"/>
          <a:ext cx="0" cy="0"/>
          <a:chOff x="0" y="0"/>
          <a:chExt cx="0" cy="0"/>
        </a:xfrm>
      </p:grpSpPr>
      <p:sp>
        <p:nvSpPr>
          <p:cNvPr id="84" name="Google Shape;84;p18"/>
          <p:cNvSpPr txBox="1"/>
          <p:nvPr/>
        </p:nvSpPr>
        <p:spPr>
          <a:xfrm>
            <a:off x="3979775" y="1134750"/>
            <a:ext cx="48492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Conocer qué es un Framework.</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Aplicar las funcionalidades de Bootstrap.</a:t>
            </a:r>
            <a:endParaRPr sz="1800">
              <a:latin typeface="Helvetica Neue Light"/>
              <a:ea typeface="Helvetica Neue Light"/>
              <a:cs typeface="Helvetica Neue Light"/>
              <a:sym typeface="Helvetica Neue Light"/>
            </a:endParaRPr>
          </a:p>
        </p:txBody>
      </p:sp>
      <p:pic>
        <p:nvPicPr>
          <p:cNvPr id="85" name="Google Shape;85;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 name="Google Shape;86;p1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87" name="Google Shape;87;p1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2" name="Google Shape;472;p54"/>
          <p:cNvSpPr txBox="1"/>
          <p:nvPr/>
        </p:nvSpPr>
        <p:spPr>
          <a:xfrm>
            <a:off x="-25500" y="1020313"/>
            <a:ext cx="9195000" cy="776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s" sz="1800">
                <a:solidFill>
                  <a:schemeClr val="dk1"/>
                </a:solidFill>
                <a:latin typeface="Helvetica Neue Light"/>
                <a:ea typeface="Helvetica Neue Light"/>
                <a:cs typeface="Helvetica Neue Light"/>
                <a:sym typeface="Helvetica Neue Light"/>
              </a:rPr>
              <a:t>Con lo que hemos visto, logramos hacer rápidamente columnas, pero aún </a:t>
            </a:r>
            <a:r>
              <a:rPr lang="es" sz="1800">
                <a:solidFill>
                  <a:schemeClr val="dk1"/>
                </a:solidFill>
                <a:highlight>
                  <a:srgbClr val="E0FF00"/>
                </a:highlight>
                <a:latin typeface="Helvetica Neue Light"/>
                <a:ea typeface="Helvetica Neue Light"/>
                <a:cs typeface="Helvetica Neue Light"/>
                <a:sym typeface="Helvetica Neue Light"/>
              </a:rPr>
              <a:t>no especificamos cuántas columnas debe haber según de la resolución del dispositivo:</a:t>
            </a:r>
            <a:endParaRPr sz="1800">
              <a:highlight>
                <a:srgbClr val="E0FF00"/>
              </a:highlight>
              <a:latin typeface="Helvetica Neue Light"/>
              <a:ea typeface="Helvetica Neue Light"/>
              <a:cs typeface="Helvetica Neue Light"/>
              <a:sym typeface="Helvetica Neue Light"/>
            </a:endParaRPr>
          </a:p>
        </p:txBody>
      </p:sp>
      <p:pic>
        <p:nvPicPr>
          <p:cNvPr id="473" name="Google Shape;473;p54"/>
          <p:cNvPicPr preferRelativeResize="0"/>
          <p:nvPr/>
        </p:nvPicPr>
        <p:blipFill>
          <a:blip r:embed="rId4">
            <a:alphaModFix/>
          </a:blip>
          <a:stretch>
            <a:fillRect/>
          </a:stretch>
        </p:blipFill>
        <p:spPr>
          <a:xfrm>
            <a:off x="922875" y="1919675"/>
            <a:ext cx="7298254" cy="2616700"/>
          </a:xfrm>
          <a:prstGeom prst="rect">
            <a:avLst/>
          </a:prstGeom>
          <a:noFill/>
          <a:ln cap="flat" cmpd="sng" w="28575">
            <a:solidFill>
              <a:srgbClr val="E0FF00"/>
            </a:solidFill>
            <a:prstDash val="solid"/>
            <a:round/>
            <a:headEnd len="sm" w="sm" type="none"/>
            <a:tailEnd len="sm" w="sm" type="none"/>
          </a:ln>
        </p:spPr>
      </p:pic>
      <p:sp>
        <p:nvSpPr>
          <p:cNvPr id="474" name="Google Shape;474;p54"/>
          <p:cNvSpPr txBox="1"/>
          <p:nvPr/>
        </p:nvSpPr>
        <p:spPr>
          <a:xfrm>
            <a:off x="643801" y="7600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80" name="Google Shape;480;p55"/>
          <p:cNvPicPr preferRelativeResize="0"/>
          <p:nvPr/>
        </p:nvPicPr>
        <p:blipFill>
          <a:blip r:embed="rId4">
            <a:alphaModFix/>
          </a:blip>
          <a:stretch>
            <a:fillRect/>
          </a:stretch>
        </p:blipFill>
        <p:spPr>
          <a:xfrm>
            <a:off x="1132213" y="1234100"/>
            <a:ext cx="6879575" cy="3211225"/>
          </a:xfrm>
          <a:prstGeom prst="rect">
            <a:avLst/>
          </a:prstGeom>
          <a:noFill/>
          <a:ln cap="flat" cmpd="sng" w="28575">
            <a:solidFill>
              <a:srgbClr val="E0FF00"/>
            </a:solidFill>
            <a:prstDash val="solid"/>
            <a:round/>
            <a:headEnd len="sm" w="sm" type="none"/>
            <a:tailEnd len="sm" w="sm" type="none"/>
          </a:ln>
        </p:spPr>
      </p:pic>
      <p:sp>
        <p:nvSpPr>
          <p:cNvPr id="481" name="Google Shape;481;p55"/>
          <p:cNvSpPr txBox="1"/>
          <p:nvPr/>
        </p:nvSpPr>
        <p:spPr>
          <a:xfrm>
            <a:off x="643801" y="1270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5" name="Shape 485"/>
        <p:cNvGrpSpPr/>
        <p:nvPr/>
      </p:nvGrpSpPr>
      <p:grpSpPr>
        <a:xfrm>
          <a:off x="0" y="0"/>
          <a:ext cx="0" cy="0"/>
          <a:chOff x="0" y="0"/>
          <a:chExt cx="0" cy="0"/>
        </a:xfrm>
      </p:grpSpPr>
      <p:sp>
        <p:nvSpPr>
          <p:cNvPr id="486" name="Google Shape;486;p56"/>
          <p:cNvSpPr txBox="1"/>
          <p:nvPr/>
        </p:nvSpPr>
        <p:spPr>
          <a:xfrm>
            <a:off x="1132200" y="1375050"/>
            <a:ext cx="6879600" cy="166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Esto quiere decir que puedes nombrar un div con dos clases diferentes, que proporcionarán distintos estilos al mismo elemento. Eso no será una preocupación, ya que sólo se cargarán los estilos que correspondan según el dispositivo que está renderizando la página en ese momento.</a:t>
            </a:r>
            <a:endParaRPr sz="1800">
              <a:latin typeface="Helvetica Neue Light"/>
              <a:ea typeface="Helvetica Neue Light"/>
              <a:cs typeface="Helvetica Neue Light"/>
              <a:sym typeface="Helvetica Neue Light"/>
            </a:endParaRPr>
          </a:p>
        </p:txBody>
      </p:sp>
      <p:pic>
        <p:nvPicPr>
          <p:cNvPr id="487" name="Google Shape;487;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8" name="Google Shape;488;p56"/>
          <p:cNvSpPr txBox="1"/>
          <p:nvPr/>
        </p:nvSpPr>
        <p:spPr>
          <a:xfrm>
            <a:off x="2784525" y="3500225"/>
            <a:ext cx="4257300" cy="697800"/>
          </a:xfrm>
          <a:prstGeom prst="rect">
            <a:avLst/>
          </a:prstGeom>
          <a:no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None/>
            </a:pPr>
            <a:r>
              <a:rPr b="1" lang="es" sz="1800">
                <a:latin typeface="Helvetica Neue"/>
                <a:ea typeface="Helvetica Neue"/>
                <a:cs typeface="Helvetica Neue"/>
                <a:sym typeface="Helvetica Neue"/>
              </a:rPr>
              <a:t>&lt;div class="</a:t>
            </a:r>
            <a:r>
              <a:rPr b="1" lang="es" sz="1800">
                <a:highlight>
                  <a:srgbClr val="FFFF00"/>
                </a:highlight>
                <a:latin typeface="Helvetica Neue"/>
                <a:ea typeface="Helvetica Neue"/>
                <a:cs typeface="Helvetica Neue"/>
                <a:sym typeface="Helvetica Neue"/>
              </a:rPr>
              <a:t>col-md-4</a:t>
            </a:r>
            <a:r>
              <a:rPr b="1" lang="es" sz="1800">
                <a:highlight>
                  <a:srgbClr val="00FFFF"/>
                </a:highlight>
                <a:latin typeface="Helvetica Neue"/>
                <a:ea typeface="Helvetica Neue"/>
                <a:cs typeface="Helvetica Neue"/>
                <a:sym typeface="Helvetica Neue"/>
              </a:rPr>
              <a:t> col-sm-6"</a:t>
            </a:r>
            <a:r>
              <a:rPr b="1" lang="es" sz="1800">
                <a:latin typeface="Helvetica Neue"/>
                <a:ea typeface="Helvetica Neue"/>
                <a:cs typeface="Helvetica Neue"/>
                <a:sym typeface="Helvetica Neue"/>
              </a:rPr>
              <a:t>&gt;</a:t>
            </a:r>
            <a:endParaRPr b="1">
              <a:latin typeface="Helvetica Neue"/>
              <a:ea typeface="Helvetica Neue"/>
              <a:cs typeface="Helvetica Neue"/>
              <a:sym typeface="Helvetica Neue"/>
            </a:endParaRPr>
          </a:p>
        </p:txBody>
      </p:sp>
      <p:sp>
        <p:nvSpPr>
          <p:cNvPr id="489" name="Google Shape;489;p56"/>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5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95" name="Google Shape;495;p57"/>
          <p:cNvPicPr preferRelativeResize="0"/>
          <p:nvPr/>
        </p:nvPicPr>
        <p:blipFill>
          <a:blip r:embed="rId4">
            <a:alphaModFix/>
          </a:blip>
          <a:stretch>
            <a:fillRect/>
          </a:stretch>
        </p:blipFill>
        <p:spPr>
          <a:xfrm>
            <a:off x="228601" y="1839627"/>
            <a:ext cx="8719075" cy="2389773"/>
          </a:xfrm>
          <a:prstGeom prst="rect">
            <a:avLst/>
          </a:prstGeom>
          <a:noFill/>
          <a:ln cap="flat" cmpd="sng" w="28575">
            <a:solidFill>
              <a:srgbClr val="E0FF00"/>
            </a:solidFill>
            <a:prstDash val="solid"/>
            <a:round/>
            <a:headEnd len="sm" w="sm" type="none"/>
            <a:tailEnd len="sm" w="sm" type="none"/>
          </a:ln>
        </p:spPr>
      </p:pic>
      <p:sp>
        <p:nvSpPr>
          <p:cNvPr id="496" name="Google Shape;496;p57"/>
          <p:cNvSpPr txBox="1"/>
          <p:nvPr/>
        </p:nvSpPr>
        <p:spPr>
          <a:xfrm>
            <a:off x="3558088" y="1029375"/>
            <a:ext cx="2060100" cy="6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Anton"/>
                <a:ea typeface="Anton"/>
                <a:cs typeface="Anton"/>
                <a:sym typeface="Anton"/>
              </a:rPr>
              <a:t>Ejemplo de grilla</a:t>
            </a:r>
            <a:endParaRPr sz="1800">
              <a:latin typeface="Anton"/>
              <a:ea typeface="Anton"/>
              <a:cs typeface="Anton"/>
              <a:sym typeface="Anton"/>
            </a:endParaRPr>
          </a:p>
        </p:txBody>
      </p:sp>
      <p:sp>
        <p:nvSpPr>
          <p:cNvPr id="497" name="Google Shape;497;p57"/>
          <p:cNvSpPr txBox="1"/>
          <p:nvPr/>
        </p:nvSpPr>
        <p:spPr>
          <a:xfrm>
            <a:off x="659926" y="1204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s"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1" name="Shape 501"/>
        <p:cNvGrpSpPr/>
        <p:nvPr/>
      </p:nvGrpSpPr>
      <p:grpSpPr>
        <a:xfrm>
          <a:off x="0" y="0"/>
          <a:ext cx="0" cy="0"/>
          <a:chOff x="0" y="0"/>
          <a:chExt cx="0" cy="0"/>
        </a:xfrm>
      </p:grpSpPr>
      <p:sp>
        <p:nvSpPr>
          <p:cNvPr id="502" name="Google Shape;502;p58"/>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COMPONENTES DE BOOTSTRAP</a:t>
            </a:r>
            <a:endParaRPr i="1" sz="3600">
              <a:solidFill>
                <a:srgbClr val="E0FF00"/>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8" name="Google Shape;508;p59"/>
          <p:cNvSpPr txBox="1"/>
          <p:nvPr/>
        </p:nvSpPr>
        <p:spPr>
          <a:xfrm>
            <a:off x="643801" y="-1460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TABLAS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09" name="Google Shape;509;p59"/>
          <p:cNvSpPr txBox="1"/>
          <p:nvPr/>
        </p:nvSpPr>
        <p:spPr>
          <a:xfrm>
            <a:off x="321900" y="602825"/>
            <a:ext cx="8500200" cy="124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Entre otros elementos, las tablas también están estiladas por el framework, como se ve en el siguiente ejemplo:</a:t>
            </a:r>
            <a:endParaRPr i="1" sz="1800">
              <a:latin typeface="Helvetica Neue Light"/>
              <a:ea typeface="Helvetica Neue Light"/>
              <a:cs typeface="Helvetica Neue Light"/>
              <a:sym typeface="Helvetica Neue Light"/>
            </a:endParaRPr>
          </a:p>
        </p:txBody>
      </p:sp>
      <p:sp>
        <p:nvSpPr>
          <p:cNvPr id="510" name="Google Shape;510;p59"/>
          <p:cNvSpPr txBox="1"/>
          <p:nvPr/>
        </p:nvSpPr>
        <p:spPr>
          <a:xfrm>
            <a:off x="4699050" y="1604500"/>
            <a:ext cx="3933000" cy="298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r>
              <a:rPr lang="es">
                <a:solidFill>
                  <a:schemeClr val="dk1"/>
                </a:solidFill>
                <a:latin typeface="Helvetica Neue Light"/>
                <a:ea typeface="Helvetica Neue Light"/>
                <a:cs typeface="Helvetica Neue Light"/>
                <a:sym typeface="Helvetica Neue Light"/>
              </a:rPr>
              <a:t>Título Principal</a:t>
            </a: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container</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Tabla Básica</a:t>
            </a:r>
            <a:r>
              <a:rPr lang="es">
                <a:solidFill>
                  <a:srgbClr val="980000"/>
                </a:solidFill>
                <a:latin typeface="Helvetica Neue Light"/>
                <a:ea typeface="Helvetica Neue Light"/>
                <a:cs typeface="Helvetica Neue Light"/>
                <a:sym typeface="Helvetica Neue Light"/>
              </a:rPr>
              <a:t>&lt;/h2&gt;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&lt;p&gt;</a:t>
            </a:r>
            <a:r>
              <a:rPr lang="es">
                <a:latin typeface="Helvetica Neue Light"/>
                <a:ea typeface="Helvetica Neue Light"/>
                <a:cs typeface="Helvetica Neue Light"/>
                <a:sym typeface="Helvetica Neue Light"/>
              </a:rPr>
              <a:t>La clase .table agrega un estilo básico (relleno ligero y solo divisores horizontales) a una tabla:</a:t>
            </a:r>
            <a:r>
              <a:rPr lang="es">
                <a:solidFill>
                  <a:srgbClr val="980000"/>
                </a:solidFill>
                <a:latin typeface="Helvetica Neue Light"/>
                <a:ea typeface="Helvetica Neue Light"/>
                <a:cs typeface="Helvetica Neue Light"/>
                <a:sym typeface="Helvetica Neue Light"/>
              </a:rPr>
              <a:t>&lt;/p&gt;       	 </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&lt;table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table</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&lt;/table&gt;</a:t>
            </a:r>
            <a:endParaRPr>
              <a:solidFill>
                <a:srgbClr val="980000"/>
              </a:solidFill>
              <a:latin typeface="Helvetica Neue Light"/>
              <a:ea typeface="Helvetica Neue Light"/>
              <a:cs typeface="Helvetica Neue Light"/>
              <a:sym typeface="Helvetica Neue Light"/>
            </a:endParaRPr>
          </a:p>
          <a:p>
            <a:pPr indent="0" lvl="0" marL="0" rtl="0" algn="just">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511" name="Google Shape;511;p59"/>
          <p:cNvPicPr preferRelativeResize="0"/>
          <p:nvPr/>
        </p:nvPicPr>
        <p:blipFill>
          <a:blip r:embed="rId4">
            <a:alphaModFix/>
          </a:blip>
          <a:stretch>
            <a:fillRect/>
          </a:stretch>
        </p:blipFill>
        <p:spPr>
          <a:xfrm>
            <a:off x="697000" y="1747365"/>
            <a:ext cx="3719556" cy="3471585"/>
          </a:xfrm>
          <a:prstGeom prst="rect">
            <a:avLst/>
          </a:prstGeom>
          <a:noFill/>
          <a:ln>
            <a:noFill/>
          </a:ln>
        </p:spPr>
      </p:pic>
      <p:sp>
        <p:nvSpPr>
          <p:cNvPr id="512" name="Google Shape;512;p59"/>
          <p:cNvSpPr/>
          <p:nvPr/>
        </p:nvSpPr>
        <p:spPr>
          <a:xfrm>
            <a:off x="683750" y="1724700"/>
            <a:ext cx="3735300" cy="27555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8" name="Google Shape;518;p60"/>
          <p:cNvSpPr txBox="1"/>
          <p:nvPr/>
        </p:nvSpPr>
        <p:spPr>
          <a:xfrm>
            <a:off x="3125550" y="265225"/>
            <a:ext cx="289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FORMULARIOS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19" name="Google Shape;519;p60"/>
          <p:cNvSpPr txBox="1"/>
          <p:nvPr/>
        </p:nvSpPr>
        <p:spPr>
          <a:xfrm>
            <a:off x="1327500" y="1764625"/>
            <a:ext cx="6708600" cy="2168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Bootstrap aplica por defecto algunos estilos a todos los componentes de los formularios. Si además añades la clase </a:t>
            </a:r>
            <a:r>
              <a:rPr lang="es" sz="1800">
                <a:solidFill>
                  <a:schemeClr val="dk1"/>
                </a:solidFill>
                <a:highlight>
                  <a:srgbClr val="E0FF00"/>
                </a:highlight>
                <a:latin typeface="Helvetica Neue Light"/>
                <a:ea typeface="Helvetica Neue Light"/>
                <a:cs typeface="Helvetica Neue Light"/>
                <a:sym typeface="Helvetica Neue Light"/>
              </a:rPr>
              <a:t>.form-control</a:t>
            </a:r>
            <a:r>
              <a:rPr lang="es" sz="1800">
                <a:solidFill>
                  <a:schemeClr val="dk1"/>
                </a:solidFill>
                <a:latin typeface="Helvetica Neue Light"/>
                <a:ea typeface="Helvetica Neue Light"/>
                <a:cs typeface="Helvetica Neue Light"/>
                <a:sym typeface="Helvetica Neue Light"/>
              </a:rPr>
              <a:t> a los elementos </a:t>
            </a:r>
            <a:r>
              <a:rPr b="1" lang="es" sz="1800">
                <a:solidFill>
                  <a:schemeClr val="dk1"/>
                </a:solidFill>
                <a:latin typeface="Helvetica Neue"/>
                <a:ea typeface="Helvetica Neue"/>
                <a:cs typeface="Helvetica Neue"/>
                <a:sym typeface="Helvetica Neue"/>
              </a:rPr>
              <a:t>&lt;input&gt;</a:t>
            </a:r>
            <a:r>
              <a:rPr lang="es" sz="1800">
                <a:solidFill>
                  <a:schemeClr val="dk1"/>
                </a:solidFill>
                <a:latin typeface="Helvetica Neue Light"/>
                <a:ea typeface="Helvetica Neue Light"/>
                <a:cs typeface="Helvetica Neue Light"/>
                <a:sym typeface="Helvetica Neue Light"/>
              </a:rPr>
              <a:t>, </a:t>
            </a:r>
            <a:r>
              <a:rPr b="1" lang="es" sz="1800">
                <a:solidFill>
                  <a:schemeClr val="dk1"/>
                </a:solidFill>
                <a:latin typeface="Helvetica Neue"/>
                <a:ea typeface="Helvetica Neue"/>
                <a:cs typeface="Helvetica Neue"/>
                <a:sym typeface="Helvetica Neue"/>
              </a:rPr>
              <a:t>&lt;textarea&gt;</a:t>
            </a:r>
            <a:r>
              <a:rPr lang="es" sz="1800">
                <a:solidFill>
                  <a:schemeClr val="dk1"/>
                </a:solidFill>
                <a:latin typeface="Helvetica Neue Light"/>
                <a:ea typeface="Helvetica Neue Light"/>
                <a:cs typeface="Helvetica Neue Light"/>
                <a:sym typeface="Helvetica Neue Light"/>
              </a:rPr>
              <a:t> y </a:t>
            </a:r>
            <a:r>
              <a:rPr b="1" lang="es" sz="1800">
                <a:solidFill>
                  <a:schemeClr val="dk1"/>
                </a:solidFill>
                <a:latin typeface="Helvetica Neue"/>
                <a:ea typeface="Helvetica Neue"/>
                <a:cs typeface="Helvetica Neue"/>
                <a:sym typeface="Helvetica Neue"/>
              </a:rPr>
              <a:t>&lt;select&gt;</a:t>
            </a:r>
            <a:r>
              <a:rPr lang="es" sz="1800">
                <a:solidFill>
                  <a:schemeClr val="dk1"/>
                </a:solidFill>
                <a:latin typeface="Helvetica Neue Light"/>
                <a:ea typeface="Helvetica Neue Light"/>
                <a:cs typeface="Helvetica Neue Light"/>
                <a:sym typeface="Helvetica Neue Light"/>
              </a:rPr>
              <a:t>, su anchura se establece a </a:t>
            </a:r>
            <a:r>
              <a:rPr i="1" lang="es" sz="1800">
                <a:solidFill>
                  <a:schemeClr val="dk1"/>
                </a:solidFill>
                <a:latin typeface="Helvetica Neue Light"/>
                <a:ea typeface="Helvetica Neue Light"/>
                <a:cs typeface="Helvetica Neue Light"/>
                <a:sym typeface="Helvetica Neue Light"/>
              </a:rPr>
              <a:t>width: 100%</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Si quieres optimizar el espaciado, utiliza la clase </a:t>
            </a:r>
            <a:r>
              <a:rPr i="1" lang="es" sz="1800">
                <a:solidFill>
                  <a:schemeClr val="dk1"/>
                </a:solidFill>
                <a:highlight>
                  <a:srgbClr val="E0FF00"/>
                </a:highlight>
                <a:latin typeface="Helvetica Neue Light"/>
                <a:ea typeface="Helvetica Neue Light"/>
                <a:cs typeface="Helvetica Neue Light"/>
                <a:sym typeface="Helvetica Neue Light"/>
              </a:rPr>
              <a:t>.form-group</a:t>
            </a:r>
            <a:r>
              <a:rPr lang="es" sz="1800">
                <a:solidFill>
                  <a:schemeClr val="dk1"/>
                </a:solidFill>
                <a:latin typeface="Helvetica Neue Light"/>
                <a:ea typeface="Helvetica Neue Light"/>
                <a:cs typeface="Helvetica Neue Light"/>
                <a:sym typeface="Helvetica Neue Light"/>
              </a:rPr>
              <a:t> para encerrar cada campo de formulario con su </a:t>
            </a:r>
            <a:r>
              <a:rPr b="1" lang="es" sz="1800">
                <a:solidFill>
                  <a:schemeClr val="dk1"/>
                </a:solidFill>
                <a:latin typeface="Helvetica Neue"/>
                <a:ea typeface="Helvetica Neue"/>
                <a:cs typeface="Helvetica Neue"/>
                <a:sym typeface="Helvetica Neue"/>
              </a:rPr>
              <a:t>&lt;label&gt;</a:t>
            </a:r>
            <a:r>
              <a:rPr lang="es" sz="1800">
                <a:solidFill>
                  <a:schemeClr val="dk1"/>
                </a:solidFill>
                <a:latin typeface="Helvetica Neue Light"/>
                <a:ea typeface="Helvetica Neue Light"/>
                <a:cs typeface="Helvetica Neue Light"/>
                <a:sym typeface="Helvetica Neue Light"/>
              </a:rPr>
              <a:t>.</a:t>
            </a:r>
            <a:endParaRPr i="1"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5" name="Google Shape;525;p61"/>
          <p:cNvSpPr txBox="1"/>
          <p:nvPr/>
        </p:nvSpPr>
        <p:spPr>
          <a:xfrm>
            <a:off x="1077400" y="246700"/>
            <a:ext cx="2892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FORMULARIO</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26" name="Google Shape;526;p61"/>
          <p:cNvSpPr txBox="1"/>
          <p:nvPr/>
        </p:nvSpPr>
        <p:spPr>
          <a:xfrm>
            <a:off x="4388625" y="71450"/>
            <a:ext cx="4337400" cy="452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r>
              <a:rPr lang="es">
                <a:solidFill>
                  <a:schemeClr val="dk1"/>
                </a:solidFill>
                <a:latin typeface="Helvetica Neue Light"/>
                <a:ea typeface="Helvetica Neue Light"/>
                <a:cs typeface="Helvetica Neue Light"/>
                <a:sym typeface="Helvetica Neue Light"/>
              </a:rPr>
              <a:t>Título Principal</a:t>
            </a: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/h1</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container</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Formulario Básico</a:t>
            </a:r>
            <a:r>
              <a:rPr lang="es">
                <a:solidFill>
                  <a:srgbClr val="980000"/>
                </a:solidFill>
                <a:latin typeface="Helvetica Neue Light"/>
                <a:ea typeface="Helvetica Neue Light"/>
                <a:cs typeface="Helvetica Neue Light"/>
                <a:sym typeface="Helvetica Neue Light"/>
              </a:rPr>
              <a:t>&lt;/h2&gt;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&lt;form </a:t>
            </a:r>
            <a:r>
              <a:rPr lang="es">
                <a:solidFill>
                  <a:srgbClr val="FF0000"/>
                </a:solidFill>
                <a:latin typeface="Helvetica Neue Light"/>
                <a:ea typeface="Helvetica Neue Light"/>
                <a:cs typeface="Helvetica Neue Light"/>
                <a:sym typeface="Helvetica Neue Light"/>
              </a:rPr>
              <a:t>action</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form-group</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&lt;label </a:t>
            </a:r>
            <a:r>
              <a:rPr lang="es">
                <a:solidFill>
                  <a:srgbClr val="0000FF"/>
                </a:solidFill>
                <a:latin typeface="Helvetica Neue Light"/>
                <a:ea typeface="Helvetica Neue Light"/>
                <a:cs typeface="Helvetica Neue Light"/>
                <a:sym typeface="Helvetica Neue Light"/>
              </a:rPr>
              <a:t>for</a:t>
            </a:r>
            <a:r>
              <a:rPr lang="es">
                <a:solidFill>
                  <a:srgbClr val="980000"/>
                </a:solidFill>
                <a:latin typeface="Helvetica Neue Light"/>
                <a:ea typeface="Helvetica Neue Light"/>
                <a:cs typeface="Helvetica Neue Light"/>
                <a:sym typeface="Helvetica Neue Light"/>
              </a:rPr>
              <a:t>="</a:t>
            </a:r>
            <a:r>
              <a:rPr lang="es">
                <a:solidFill>
                  <a:srgbClr val="FF0000"/>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:&lt;/label&gt;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&lt;input </a:t>
            </a:r>
            <a:r>
              <a:rPr lang="es">
                <a:solidFill>
                  <a:srgbClr val="FF0000"/>
                </a:solidFill>
                <a:latin typeface="Helvetica Neue Light"/>
                <a:ea typeface="Helvetica Neue Light"/>
                <a:cs typeface="Helvetica Neue Light"/>
                <a:sym typeface="Helvetica Neue Light"/>
              </a:rPr>
              <a:t>type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form-control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id</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placeholder</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Ingrese email</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name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email</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&lt;/div&gt;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submit</a:t>
            </a:r>
            <a:r>
              <a:rPr lang="es">
                <a:solidFill>
                  <a:srgbClr val="980000"/>
                </a:solidFill>
                <a:latin typeface="Helvetica Neue Light"/>
                <a:ea typeface="Helvetica Neue Light"/>
                <a:cs typeface="Helvetica Neue Light"/>
                <a:sym typeface="Helvetica Neue Light"/>
              </a:rPr>
              <a:t>" </a:t>
            </a:r>
            <a:r>
              <a:rPr lang="es">
                <a:solidFill>
                  <a:srgbClr val="FF0000"/>
                </a:solidFill>
                <a:latin typeface="Helvetica Neue Light"/>
                <a:ea typeface="Helvetica Neue Light"/>
                <a:cs typeface="Helvetica Neue Light"/>
                <a:sym typeface="Helvetica Neue Light"/>
              </a:rPr>
              <a:t>class</a:t>
            </a:r>
            <a:r>
              <a:rPr lang="es">
                <a:solidFill>
                  <a:srgbClr val="980000"/>
                </a:solidFill>
                <a:latin typeface="Helvetica Neue Light"/>
                <a:ea typeface="Helvetica Neue Light"/>
                <a:cs typeface="Helvetica Neue Light"/>
                <a:sym typeface="Helvetica Neue Light"/>
              </a:rPr>
              <a:t>="</a:t>
            </a:r>
            <a:r>
              <a:rPr lang="es">
                <a:solidFill>
                  <a:srgbClr val="0000FF"/>
                </a:solidFill>
                <a:latin typeface="Helvetica Neue Light"/>
                <a:ea typeface="Helvetica Neue Light"/>
                <a:cs typeface="Helvetica Neue Light"/>
                <a:sym typeface="Helvetica Neue Light"/>
              </a:rPr>
              <a:t>btn btn-default"</a:t>
            </a:r>
            <a:r>
              <a:rPr lang="es">
                <a:solidFill>
                  <a:srgbClr val="980000"/>
                </a:solidFill>
                <a:latin typeface="Helvetica Neue Light"/>
                <a:ea typeface="Helvetica Neue Light"/>
                <a:cs typeface="Helvetica Neue Light"/>
                <a:sym typeface="Helvetica Neue Light"/>
              </a:rPr>
              <a:t>&gt;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latin typeface="Helvetica Neue Light"/>
                <a:ea typeface="Helvetica Neue Light"/>
                <a:cs typeface="Helvetica Neue Light"/>
                <a:sym typeface="Helvetica Neue Light"/>
              </a:rPr>
              <a:t>                Ingresar</a:t>
            </a:r>
            <a:endParaRPr>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&lt;/button&gt;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980000"/>
                </a:solidFill>
                <a:latin typeface="Helvetica Neue Light"/>
                <a:ea typeface="Helvetica Neue Light"/>
                <a:cs typeface="Helvetica Neue Light"/>
                <a:sym typeface="Helvetica Neue Light"/>
              </a:rPr>
              <a:t>  &lt;/form&gt;</a:t>
            </a:r>
            <a:endParaRPr>
              <a:solidFill>
                <a:srgbClr val="980000"/>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/div</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527" name="Google Shape;527;p61"/>
          <p:cNvPicPr preferRelativeResize="0"/>
          <p:nvPr/>
        </p:nvPicPr>
        <p:blipFill>
          <a:blip r:embed="rId4">
            <a:alphaModFix/>
          </a:blip>
          <a:stretch>
            <a:fillRect/>
          </a:stretch>
        </p:blipFill>
        <p:spPr>
          <a:xfrm>
            <a:off x="434563" y="1532074"/>
            <a:ext cx="3729575" cy="29890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3" name="Google Shape;533;p62"/>
          <p:cNvSpPr txBox="1"/>
          <p:nvPr/>
        </p:nvSpPr>
        <p:spPr>
          <a:xfrm>
            <a:off x="3255300" y="156050"/>
            <a:ext cx="2633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IMÁGENES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34" name="Google Shape;534;p62"/>
          <p:cNvSpPr txBox="1"/>
          <p:nvPr/>
        </p:nvSpPr>
        <p:spPr>
          <a:xfrm>
            <a:off x="683775" y="3327325"/>
            <a:ext cx="5694600" cy="154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="img-rounded"</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="img-circle"</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A52A2A"/>
                </a:solidFill>
                <a:latin typeface="Helvetica Neue Light"/>
                <a:ea typeface="Helvetica Neue Light"/>
                <a:cs typeface="Helvetica Neue Light"/>
                <a:sym typeface="Helvetica Neue Light"/>
              </a:rPr>
              <a:t>img</a:t>
            </a:r>
            <a:r>
              <a:rPr lang="es">
                <a:solidFill>
                  <a:srgbClr val="FF0000"/>
                </a:solidFill>
                <a:latin typeface="Helvetica Neue Light"/>
                <a:ea typeface="Helvetica Neue Light"/>
                <a:cs typeface="Helvetica Neue Light"/>
                <a:sym typeface="Helvetica Neue Light"/>
              </a:rPr>
              <a:t> src</a:t>
            </a:r>
            <a:r>
              <a:rPr lang="es">
                <a:solidFill>
                  <a:srgbClr val="0000CD"/>
                </a:solidFill>
                <a:latin typeface="Helvetica Neue Light"/>
                <a:ea typeface="Helvetica Neue Light"/>
                <a:cs typeface="Helvetica Neue Light"/>
                <a:sym typeface="Helvetica Neue Light"/>
              </a:rPr>
              <a:t>="obelisco.jpg"</a:t>
            </a:r>
            <a:r>
              <a:rPr lang="es">
                <a:solidFill>
                  <a:srgbClr val="FF0000"/>
                </a:solidFill>
                <a:latin typeface="Helvetica Neue Light"/>
                <a:ea typeface="Helvetica Neue Light"/>
                <a:cs typeface="Helvetica Neue Light"/>
                <a:sym typeface="Helvetica Neue Light"/>
              </a:rPr>
              <a:t> class</a:t>
            </a:r>
            <a:r>
              <a:rPr lang="es">
                <a:solidFill>
                  <a:srgbClr val="0000CD"/>
                </a:solidFill>
                <a:latin typeface="Helvetica Neue Light"/>
                <a:ea typeface="Helvetica Neue Light"/>
                <a:cs typeface="Helvetica Neue Light"/>
                <a:sym typeface="Helvetica Neue Light"/>
              </a:rPr>
              <a:t>="img-thumbnail"</a:t>
            </a:r>
            <a:r>
              <a:rPr lang="es">
                <a:solidFill>
                  <a:srgbClr val="FF0000"/>
                </a:solidFill>
                <a:latin typeface="Helvetica Neue Light"/>
                <a:ea typeface="Helvetica Neue Light"/>
                <a:cs typeface="Helvetica Neue Light"/>
                <a:sym typeface="Helvetica Neue Light"/>
              </a:rPr>
              <a:t> alt</a:t>
            </a:r>
            <a:r>
              <a:rPr lang="es">
                <a:solidFill>
                  <a:srgbClr val="0000CD"/>
                </a:solidFill>
                <a:latin typeface="Helvetica Neue Light"/>
                <a:ea typeface="Helvetica Neue Light"/>
                <a:cs typeface="Helvetica Neue Light"/>
                <a:sym typeface="Helvetica Neue Light"/>
              </a:rPr>
              <a:t>="Obelisco BsAs"&gt;</a:t>
            </a:r>
            <a:endParaRPr>
              <a:latin typeface="Helvetica Neue Light"/>
              <a:ea typeface="Helvetica Neue Light"/>
              <a:cs typeface="Helvetica Neue Light"/>
              <a:sym typeface="Helvetica Neue Light"/>
            </a:endParaRPr>
          </a:p>
        </p:txBody>
      </p:sp>
      <p:sp>
        <p:nvSpPr>
          <p:cNvPr id="535" name="Google Shape;535;p62"/>
          <p:cNvSpPr txBox="1"/>
          <p:nvPr/>
        </p:nvSpPr>
        <p:spPr>
          <a:xfrm>
            <a:off x="535350" y="1013775"/>
            <a:ext cx="8073300" cy="84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Se pueden manejar tres estilos de imágenes:</a:t>
            </a:r>
            <a:endParaRPr i="1"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pic>
        <p:nvPicPr>
          <p:cNvPr id="536" name="Google Shape;536;p62"/>
          <p:cNvPicPr preferRelativeResize="0"/>
          <p:nvPr/>
        </p:nvPicPr>
        <p:blipFill>
          <a:blip r:embed="rId4">
            <a:alphaModFix/>
          </a:blip>
          <a:stretch>
            <a:fillRect/>
          </a:stretch>
        </p:blipFill>
        <p:spPr>
          <a:xfrm>
            <a:off x="3480000" y="1707773"/>
            <a:ext cx="1970835" cy="1456450"/>
          </a:xfrm>
          <a:prstGeom prst="rect">
            <a:avLst/>
          </a:prstGeom>
          <a:noFill/>
          <a:ln>
            <a:noFill/>
          </a:ln>
        </p:spPr>
      </p:pic>
      <p:pic>
        <p:nvPicPr>
          <p:cNvPr id="537" name="Google Shape;537;p62"/>
          <p:cNvPicPr preferRelativeResize="0"/>
          <p:nvPr/>
        </p:nvPicPr>
        <p:blipFill>
          <a:blip r:embed="rId5">
            <a:alphaModFix/>
          </a:blip>
          <a:stretch>
            <a:fillRect/>
          </a:stretch>
        </p:blipFill>
        <p:spPr>
          <a:xfrm>
            <a:off x="6481000" y="1707763"/>
            <a:ext cx="1987700" cy="1540468"/>
          </a:xfrm>
          <a:prstGeom prst="rect">
            <a:avLst/>
          </a:prstGeom>
          <a:noFill/>
          <a:ln>
            <a:noFill/>
          </a:ln>
        </p:spPr>
      </p:pic>
      <p:pic>
        <p:nvPicPr>
          <p:cNvPr id="538" name="Google Shape;538;p62"/>
          <p:cNvPicPr preferRelativeResize="0"/>
          <p:nvPr/>
        </p:nvPicPr>
        <p:blipFill>
          <a:blip r:embed="rId6">
            <a:alphaModFix/>
          </a:blip>
          <a:stretch>
            <a:fillRect/>
          </a:stretch>
        </p:blipFill>
        <p:spPr>
          <a:xfrm>
            <a:off x="683775" y="1707771"/>
            <a:ext cx="1866800" cy="1456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42" name="Shape 542"/>
        <p:cNvGrpSpPr/>
        <p:nvPr/>
      </p:nvGrpSpPr>
      <p:grpSpPr>
        <a:xfrm>
          <a:off x="0" y="0"/>
          <a:ext cx="0" cy="0"/>
          <a:chOff x="0" y="0"/>
          <a:chExt cx="0" cy="0"/>
        </a:xfrm>
      </p:grpSpPr>
      <p:pic>
        <p:nvPicPr>
          <p:cNvPr id="543" name="Google Shape;543;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4" name="Google Shape;544;p63"/>
          <p:cNvSpPr txBox="1"/>
          <p:nvPr/>
        </p:nvSpPr>
        <p:spPr>
          <a:xfrm>
            <a:off x="1162050" y="2054425"/>
            <a:ext cx="6819900" cy="2251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s" sz="3600">
                <a:latin typeface="Anton"/>
                <a:ea typeface="Anton"/>
                <a:cs typeface="Anton"/>
                <a:sym typeface="Anton"/>
              </a:rPr>
              <a:t>¡ACTUALíZATE!</a:t>
            </a:r>
            <a:endParaRPr i="1" sz="3600">
              <a:latin typeface="Anton"/>
              <a:ea typeface="Anton"/>
              <a:cs typeface="Anton"/>
              <a:sym typeface="Anton"/>
            </a:endParaRPr>
          </a:p>
          <a:p>
            <a:pPr indent="0" lvl="0" marL="0" rtl="0" algn="ctr">
              <a:lnSpc>
                <a:spcPct val="115000"/>
              </a:lnSpc>
              <a:spcBef>
                <a:spcPts val="0"/>
              </a:spcBef>
              <a:spcAft>
                <a:spcPts val="0"/>
              </a:spcAft>
              <a:buNone/>
            </a:pPr>
            <a:r>
              <a:rPr lang="es" sz="2300">
                <a:latin typeface="Helvetica Neue Light"/>
                <a:ea typeface="Helvetica Neue Light"/>
                <a:cs typeface="Helvetica Neue Light"/>
                <a:sym typeface="Helvetica Neue Light"/>
              </a:rPr>
              <a:t>Es recomendable que te mantengas al tanto de las novedades acerca del framework que estés utilizando, para evitar posibles problemas de visualización y optimización del código. </a:t>
            </a:r>
            <a:endParaRPr sz="2300">
              <a:latin typeface="Helvetica Neue Light"/>
              <a:ea typeface="Helvetica Neue Light"/>
              <a:cs typeface="Helvetica Neue Light"/>
              <a:sym typeface="Helvetica Neue Light"/>
            </a:endParaRPr>
          </a:p>
        </p:txBody>
      </p:sp>
      <p:pic>
        <p:nvPicPr>
          <p:cNvPr id="545" name="Google Shape;545;p63"/>
          <p:cNvPicPr preferRelativeResize="0"/>
          <p:nvPr/>
        </p:nvPicPr>
        <p:blipFill rotWithShape="1">
          <a:blip r:embed="rId4">
            <a:alphaModFix/>
          </a:blip>
          <a:srcRect b="0" l="0" r="0" t="0"/>
          <a:stretch/>
        </p:blipFill>
        <p:spPr>
          <a:xfrm>
            <a:off x="3978738" y="739325"/>
            <a:ext cx="1186525" cy="1186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Git:</a:t>
            </a:r>
            <a:r>
              <a:rPr lang="es">
                <a:solidFill>
                  <a:schemeClr val="dk1"/>
                </a:solidFill>
                <a:highlight>
                  <a:srgbClr val="A6FFCA"/>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93" name="Google Shape;93;p1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s" sz="2000">
                <a:latin typeface="Anton"/>
                <a:ea typeface="Anton"/>
                <a:cs typeface="Anton"/>
                <a:sym typeface="Anton"/>
              </a:rPr>
              <a:t>Clase 10</a:t>
            </a:r>
            <a:endParaRPr i="1" sz="2000">
              <a:latin typeface="Anton"/>
              <a:ea typeface="Anton"/>
              <a:cs typeface="Anton"/>
              <a:sym typeface="Anton"/>
            </a:endParaRPr>
          </a:p>
        </p:txBody>
      </p:sp>
      <p:pic>
        <p:nvPicPr>
          <p:cNvPr id="94" name="Google Shape;94;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5" name="Google Shape;95;p19"/>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a:solidFill>
                  <a:schemeClr val="dk1"/>
                </a:solidFill>
                <a:highlight>
                  <a:srgbClr val="A6FFCA"/>
                </a:highlight>
                <a:latin typeface="Helvetica Neue"/>
                <a:ea typeface="Helvetica Neue"/>
                <a:cs typeface="Helvetica Neue"/>
                <a:sym typeface="Helvetica Neue"/>
              </a:rPr>
              <a:t>Repositorio: </a:t>
            </a:r>
            <a:r>
              <a:rPr lang="es">
                <a:solidFill>
                  <a:schemeClr val="dk1"/>
                </a:solidFill>
                <a:latin typeface="Helvetica Neue Light"/>
                <a:ea typeface="Helvetica Neue Light"/>
                <a:cs typeface="Helvetica Neue Light"/>
                <a:sym typeface="Helvetica Neue Light"/>
              </a:rPr>
              <a:t>es un espacio centralizado donde se almacena, organiza, mantiene y difunde información.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GitHub:</a:t>
            </a:r>
            <a:r>
              <a:rPr lang="es">
                <a:solidFill>
                  <a:schemeClr val="dk1"/>
                </a:solidFill>
                <a:highlight>
                  <a:srgbClr val="A6FFCA"/>
                </a:highlight>
                <a:latin typeface="Helvetica Neue Light"/>
                <a:ea typeface="Helvetica Neue Light"/>
                <a:cs typeface="Helvetica Neue Light"/>
                <a:sym typeface="Helvetica Neue Light"/>
              </a:rPr>
              <a:t> </a:t>
            </a:r>
            <a:r>
              <a:rPr lang="es">
                <a:solidFill>
                  <a:schemeClr val="dk1"/>
                </a:solidFill>
                <a:latin typeface="Helvetica Neue Light"/>
                <a:ea typeface="Helvetica Neue Light"/>
                <a:cs typeface="Helvetica Neue Light"/>
                <a:sym typeface="Helvetica Neue Light"/>
              </a:rPr>
              <a:t>un excelente servicio de alojamiento de repositorios de software con este sistema. Con este sitio podemos subir nuestros proyectos y lograr que otras personas colaboren.</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1" name="Google Shape;551;p64"/>
          <p:cNvSpPr txBox="1"/>
          <p:nvPr/>
        </p:nvSpPr>
        <p:spPr>
          <a:xfrm>
            <a:off x="643801" y="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DROPDOWNS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52" name="Google Shape;552;p64"/>
          <p:cNvSpPr txBox="1"/>
          <p:nvPr/>
        </p:nvSpPr>
        <p:spPr>
          <a:xfrm>
            <a:off x="3392375" y="1091975"/>
            <a:ext cx="5241900" cy="352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&lt;button </a:t>
            </a:r>
            <a:r>
              <a:rPr lang="es" sz="1500">
                <a:solidFill>
                  <a:srgbClr val="FF0000"/>
                </a:solidFill>
                <a:latin typeface="Didact Gothic"/>
                <a:ea typeface="Didact Gothic"/>
                <a:cs typeface="Didact Gothic"/>
                <a:sym typeface="Didact Gothic"/>
              </a:rPr>
              <a:t>type</a:t>
            </a:r>
            <a:r>
              <a:rPr lang="es" sz="1500">
                <a:solidFill>
                  <a:srgbClr val="0000CD"/>
                </a:solidFill>
                <a:latin typeface="Didact Gothic"/>
                <a:ea typeface="Didact Gothic"/>
                <a:cs typeface="Didact Gothic"/>
                <a:sym typeface="Didact Gothic"/>
              </a:rPr>
              <a:t>="button"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="btn btn-primary dropdown-toggle" </a:t>
            </a:r>
            <a:r>
              <a:rPr lang="es" sz="1500">
                <a:solidFill>
                  <a:srgbClr val="FF0000"/>
                </a:solidFill>
                <a:latin typeface="Didact Gothic"/>
                <a:ea typeface="Didact Gothic"/>
                <a:cs typeface="Didact Gothic"/>
                <a:sym typeface="Didact Gothic"/>
              </a:rPr>
              <a:t>data-toggle</a:t>
            </a:r>
            <a:r>
              <a:rPr lang="es" sz="1500">
                <a:solidFill>
                  <a:srgbClr val="0000CD"/>
                </a:solidFill>
                <a:latin typeface="Didact Gothic"/>
                <a:ea typeface="Didact Gothic"/>
                <a:cs typeface="Didact Gothic"/>
                <a:sym typeface="Didact Gothic"/>
              </a:rPr>
              <a:t>="dropdown"&gt;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a:t>
            </a:r>
            <a:r>
              <a:rPr lang="es" sz="1500">
                <a:latin typeface="Didact Gothic"/>
                <a:ea typeface="Didact Gothic"/>
                <a:cs typeface="Didact Gothic"/>
                <a:sym typeface="Didact Gothic"/>
              </a:rPr>
              <a:t>Elige una opción:</a:t>
            </a:r>
            <a:endParaRPr sz="1500">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&lt;/button&gt;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="dropdown-menu"&gt;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uno</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dos</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&lt;a </a:t>
            </a:r>
            <a:r>
              <a:rPr lang="es" sz="1500">
                <a:solidFill>
                  <a:srgbClr val="FF0000"/>
                </a:solidFill>
                <a:latin typeface="Didact Gothic"/>
                <a:ea typeface="Didact Gothic"/>
                <a:cs typeface="Didact Gothic"/>
                <a:sym typeface="Didact Gothic"/>
              </a:rPr>
              <a:t>class</a:t>
            </a:r>
            <a:r>
              <a:rPr lang="es" sz="1500">
                <a:solidFill>
                  <a:srgbClr val="0000CD"/>
                </a:solidFill>
                <a:latin typeface="Didact Gothic"/>
                <a:ea typeface="Didact Gothic"/>
                <a:cs typeface="Didact Gothic"/>
                <a:sym typeface="Didact Gothic"/>
              </a:rPr>
              <a:t>="dropdown-item" </a:t>
            </a:r>
            <a:r>
              <a:rPr lang="es" sz="1500">
                <a:solidFill>
                  <a:srgbClr val="FF0000"/>
                </a:solidFill>
                <a:latin typeface="Didact Gothic"/>
                <a:ea typeface="Didact Gothic"/>
                <a:cs typeface="Didact Gothic"/>
                <a:sym typeface="Didact Gothic"/>
              </a:rPr>
              <a:t>href</a:t>
            </a:r>
            <a:r>
              <a:rPr lang="es" sz="1500">
                <a:solidFill>
                  <a:srgbClr val="0000CD"/>
                </a:solidFill>
                <a:latin typeface="Didact Gothic"/>
                <a:ea typeface="Didact Gothic"/>
                <a:cs typeface="Didact Gothic"/>
                <a:sym typeface="Didact Gothic"/>
              </a:rPr>
              <a:t>="#"&gt;</a:t>
            </a:r>
            <a:r>
              <a:rPr lang="es" sz="1500">
                <a:latin typeface="Didact Gothic"/>
                <a:ea typeface="Didact Gothic"/>
                <a:cs typeface="Didact Gothic"/>
                <a:sym typeface="Didact Gothic"/>
              </a:rPr>
              <a:t>Opción tres</a:t>
            </a:r>
            <a:r>
              <a:rPr lang="es" sz="1500">
                <a:solidFill>
                  <a:srgbClr val="0000CD"/>
                </a:solidFill>
                <a:latin typeface="Didact Gothic"/>
                <a:ea typeface="Didact Gothic"/>
                <a:cs typeface="Didact Gothic"/>
                <a:sym typeface="Didact Gothic"/>
              </a:rPr>
              <a:t>&lt;/a&gt;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&lt;/div&gt;</a:t>
            </a:r>
            <a:endParaRPr sz="15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s" sz="1500">
                <a:solidFill>
                  <a:srgbClr val="0000CD"/>
                </a:solidFill>
                <a:latin typeface="Didact Gothic"/>
                <a:ea typeface="Didact Gothic"/>
                <a:cs typeface="Didact Gothic"/>
                <a:sym typeface="Didact Gothic"/>
              </a:rPr>
              <a:t>  &lt;/div&gt;</a:t>
            </a:r>
            <a:endParaRPr sz="1500">
              <a:solidFill>
                <a:srgbClr val="0000CD"/>
              </a:solidFill>
              <a:latin typeface="Didact Gothic"/>
              <a:ea typeface="Didact Gothic"/>
              <a:cs typeface="Didact Gothic"/>
              <a:sym typeface="Didact Gothic"/>
            </a:endParaRPr>
          </a:p>
        </p:txBody>
      </p:sp>
      <p:pic>
        <p:nvPicPr>
          <p:cNvPr id="553" name="Google Shape;553;p64"/>
          <p:cNvPicPr preferRelativeResize="0"/>
          <p:nvPr/>
        </p:nvPicPr>
        <p:blipFill>
          <a:blip r:embed="rId4">
            <a:alphaModFix/>
          </a:blip>
          <a:stretch>
            <a:fillRect/>
          </a:stretch>
        </p:blipFill>
        <p:spPr>
          <a:xfrm>
            <a:off x="268400" y="1631555"/>
            <a:ext cx="3014025" cy="2450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5"/>
          <p:cNvSpPr txBox="1"/>
          <p:nvPr/>
        </p:nvSpPr>
        <p:spPr>
          <a:xfrm>
            <a:off x="3794125" y="75"/>
            <a:ext cx="542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="btn-group-vertical"&gt; </a:t>
            </a:r>
            <a:r>
              <a:rPr lang="es">
                <a:solidFill>
                  <a:srgbClr val="666666"/>
                </a:solidFill>
                <a:latin typeface="Helvetica Neue Light"/>
                <a:ea typeface="Helvetica Neue Light"/>
                <a:cs typeface="Helvetica Neue Light"/>
                <a:sym typeface="Helvetica Neue Light"/>
              </a:rPr>
              <a:t>&lt;!-- Agrupando botones verticalmente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&lt;h2&gt;</a:t>
            </a:r>
            <a:r>
              <a:rPr lang="es">
                <a:latin typeface="Helvetica Neue Light"/>
                <a:ea typeface="Helvetica Neue Light"/>
                <a:cs typeface="Helvetica Neue Light"/>
                <a:sym typeface="Helvetica Neue Light"/>
              </a:rPr>
              <a:t>Estilo de Botones</a:t>
            </a:r>
            <a:r>
              <a:rPr lang="es">
                <a:solidFill>
                  <a:srgbClr val="0000CD"/>
                </a:solidFill>
                <a:latin typeface="Helvetica Neue Light"/>
                <a:ea typeface="Helvetica Neue Light"/>
                <a:cs typeface="Helvetica Neue Light"/>
                <a:sym typeface="Helvetica Neue Light"/>
              </a:rPr>
              <a:t>&lt;/h2&gt;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="btn"&gt;</a:t>
            </a:r>
            <a:r>
              <a:rPr lang="es">
                <a:latin typeface="Helvetica Neue Light"/>
                <a:ea typeface="Helvetica Neue Light"/>
                <a:cs typeface="Helvetica Neue Light"/>
                <a:sym typeface="Helvetica Neue Light"/>
              </a:rPr>
              <a:t>Básico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Primario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btn-secondary"&gt;</a:t>
            </a:r>
            <a:r>
              <a:rPr lang="es">
                <a:latin typeface="Helvetica Neue Light"/>
                <a:ea typeface="Helvetica Neue Light"/>
                <a:cs typeface="Helvetica Neue Light"/>
                <a:sym typeface="Helvetica Neue Light"/>
              </a:rPr>
              <a:t>Secundario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btn-success"&gt;</a:t>
            </a:r>
            <a:r>
              <a:rPr lang="es">
                <a:latin typeface="Helvetica Neue Light"/>
                <a:ea typeface="Helvetica Neue Light"/>
                <a:cs typeface="Helvetica Neue Light"/>
                <a:sym typeface="Helvetica Neue Light"/>
              </a:rPr>
              <a:t>Exitoso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btn-info"&gt;</a:t>
            </a:r>
            <a:r>
              <a:rPr lang="es">
                <a:latin typeface="Helvetica Neue Light"/>
                <a:ea typeface="Helvetica Neue Light"/>
                <a:cs typeface="Helvetica Neue Light"/>
                <a:sym typeface="Helvetica Neue Light"/>
              </a:rPr>
              <a:t>Info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btn-warning"&gt;</a:t>
            </a:r>
            <a:r>
              <a:rPr lang="es">
                <a:latin typeface="Helvetica Neue Light"/>
                <a:ea typeface="Helvetica Neue Light"/>
                <a:cs typeface="Helvetica Neue Light"/>
                <a:sym typeface="Helvetica Neue Light"/>
              </a:rPr>
              <a:t>Advertencia</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btn-danger"&gt;</a:t>
            </a:r>
            <a:r>
              <a:rPr lang="es">
                <a:latin typeface="Helvetica Neue Light"/>
                <a:ea typeface="Helvetica Neue Light"/>
                <a:cs typeface="Helvetica Neue Light"/>
                <a:sym typeface="Helvetica Neue Light"/>
              </a:rPr>
              <a:t>Peligroso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btn-dark"&gt;</a:t>
            </a:r>
            <a:r>
              <a:rPr lang="es">
                <a:latin typeface="Helvetica Neue Light"/>
                <a:ea typeface="Helvetica Neue Light"/>
                <a:cs typeface="Helvetica Neue Light"/>
                <a:sym typeface="Helvetica Neue Light"/>
              </a:rPr>
              <a:t>Oscuro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btn-light"&gt;</a:t>
            </a:r>
            <a:r>
              <a:rPr lang="es">
                <a:latin typeface="Helvetica Neue Light"/>
                <a:ea typeface="Helvetica Neue Light"/>
                <a:cs typeface="Helvetica Neue Light"/>
                <a:sym typeface="Helvetica Neue Light"/>
              </a:rPr>
              <a:t>Claro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btn-link"&gt;</a:t>
            </a:r>
            <a:r>
              <a:rPr lang="es">
                <a:latin typeface="Helvetica Neue Light"/>
                <a:ea typeface="Helvetica Neue Light"/>
                <a:cs typeface="Helvetica Neue Light"/>
                <a:sym typeface="Helvetica Neue Light"/>
              </a:rPr>
              <a:t>Enlace</a:t>
            </a:r>
            <a:r>
              <a:rPr lang="es">
                <a:solidFill>
                  <a:srgbClr val="0000CD"/>
                </a:solidFill>
                <a:latin typeface="Helvetica Neue Light"/>
                <a:ea typeface="Helvetica Neue Light"/>
                <a:cs typeface="Helvetica Neue Light"/>
                <a:sym typeface="Helvetica Neue Light"/>
              </a:rPr>
              <a:t>&lt;/button&gt; 	 </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p:txBody>
      </p:sp>
      <p:pic>
        <p:nvPicPr>
          <p:cNvPr id="559" name="Google Shape;559;p6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60" name="Google Shape;560;p65"/>
          <p:cNvPicPr preferRelativeResize="0"/>
          <p:nvPr/>
        </p:nvPicPr>
        <p:blipFill>
          <a:blip r:embed="rId4">
            <a:alphaModFix/>
          </a:blip>
          <a:stretch>
            <a:fillRect/>
          </a:stretch>
        </p:blipFill>
        <p:spPr>
          <a:xfrm>
            <a:off x="95925" y="0"/>
            <a:ext cx="3565535"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66" name="Google Shape;566;p66"/>
          <p:cNvSpPr txBox="1"/>
          <p:nvPr/>
        </p:nvSpPr>
        <p:spPr>
          <a:xfrm>
            <a:off x="113400" y="112350"/>
            <a:ext cx="4134300" cy="197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latin typeface="Anton"/>
                <a:ea typeface="Anton"/>
                <a:cs typeface="Anton"/>
                <a:sym typeface="Anton"/>
              </a:rPr>
              <a:t>GRUPOS DE BOTONES </a:t>
            </a:r>
            <a:endParaRPr i="1" sz="3500">
              <a:solidFill>
                <a:schemeClr val="dk1"/>
              </a:solidFill>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rPr i="1" lang="es" sz="3500">
                <a:solidFill>
                  <a:schemeClr val="dk1"/>
                </a:solidFill>
                <a:latin typeface="Anton"/>
                <a:ea typeface="Anton"/>
                <a:cs typeface="Anton"/>
                <a:sym typeface="Anton"/>
              </a:rPr>
              <a:t>Y MENÚS DESPLEGABLES</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2800">
              <a:solidFill>
                <a:schemeClr val="dk1"/>
              </a:solidFill>
              <a:latin typeface="Anton"/>
              <a:ea typeface="Anton"/>
              <a:cs typeface="Anton"/>
              <a:sym typeface="Anton"/>
            </a:endParaRPr>
          </a:p>
        </p:txBody>
      </p:sp>
      <p:pic>
        <p:nvPicPr>
          <p:cNvPr id="567" name="Google Shape;567;p66"/>
          <p:cNvPicPr preferRelativeResize="0"/>
          <p:nvPr/>
        </p:nvPicPr>
        <p:blipFill>
          <a:blip r:embed="rId4">
            <a:alphaModFix/>
          </a:blip>
          <a:stretch>
            <a:fillRect/>
          </a:stretch>
        </p:blipFill>
        <p:spPr>
          <a:xfrm>
            <a:off x="380550" y="1995390"/>
            <a:ext cx="3867150" cy="1371600"/>
          </a:xfrm>
          <a:prstGeom prst="rect">
            <a:avLst/>
          </a:prstGeom>
          <a:noFill/>
          <a:ln>
            <a:noFill/>
          </a:ln>
        </p:spPr>
      </p:pic>
      <p:sp>
        <p:nvSpPr>
          <p:cNvPr id="568" name="Google Shape;568;p66"/>
          <p:cNvSpPr txBox="1"/>
          <p:nvPr/>
        </p:nvSpPr>
        <p:spPr>
          <a:xfrm>
            <a:off x="4359175" y="75"/>
            <a:ext cx="4770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Inicio</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btn-primary"&gt;</a:t>
            </a:r>
            <a:r>
              <a:rPr lang="es">
                <a:latin typeface="Helvetica Neue Light"/>
                <a:ea typeface="Helvetica Neue Light"/>
                <a:cs typeface="Helvetica Neue Light"/>
                <a:sym typeface="Helvetica Neue Light"/>
              </a:rPr>
              <a:t>Quienes Somos</a:t>
            </a:r>
            <a:r>
              <a:rPr lang="es">
                <a:solidFill>
                  <a:srgbClr val="0000CD"/>
                </a:solidFill>
                <a:latin typeface="Helvetica Neue Light"/>
                <a:ea typeface="Helvetica Neue Light"/>
                <a:cs typeface="Helvetica Neue Light"/>
                <a:sym typeface="Helvetica Neue Light"/>
              </a:rPr>
              <a:t>&lt;/button&gt;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="btn-group"&gt;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 </a:t>
            </a:r>
            <a:r>
              <a:rPr lang="es">
                <a:solidFill>
                  <a:srgbClr val="FF0000"/>
                </a:solidFill>
                <a:latin typeface="Helvetica Neue Light"/>
                <a:ea typeface="Helvetica Neue Light"/>
                <a:cs typeface="Helvetica Neue Light"/>
                <a:sym typeface="Helvetica Neue Light"/>
              </a:rPr>
              <a:t>type</a:t>
            </a:r>
            <a:r>
              <a:rPr lang="es">
                <a:solidFill>
                  <a:srgbClr val="0000CD"/>
                </a:solidFill>
                <a:latin typeface="Helvetica Neue Light"/>
                <a:ea typeface="Helvetica Neue Light"/>
                <a:cs typeface="Helvetica Neue Light"/>
                <a:sym typeface="Helvetica Neue Light"/>
              </a:rPr>
              <a:t>="button"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="btn btn-primary dropdown-toggle" </a:t>
            </a:r>
            <a:r>
              <a:rPr lang="es">
                <a:solidFill>
                  <a:srgbClr val="FF0000"/>
                </a:solidFill>
                <a:latin typeface="Helvetica Neue Light"/>
                <a:ea typeface="Helvetica Neue Light"/>
                <a:cs typeface="Helvetica Neue Light"/>
                <a:sym typeface="Helvetica Neue Light"/>
              </a:rPr>
              <a:t>data-toggle</a:t>
            </a:r>
            <a:r>
              <a:rPr lang="es">
                <a:solidFill>
                  <a:srgbClr val="0000CD"/>
                </a:solidFill>
                <a:latin typeface="Helvetica Neue Light"/>
                <a:ea typeface="Helvetica Neue Light"/>
                <a:cs typeface="Helvetica Neue Light"/>
                <a:sym typeface="Helvetica Neue Light"/>
              </a:rPr>
              <a:t>="dropdown"&gt;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a:t>
            </a:r>
            <a:r>
              <a:rPr lang="es">
                <a:latin typeface="Helvetica Neue Light"/>
                <a:ea typeface="Helvetica Neue Light"/>
                <a:cs typeface="Helvetica Neue Light"/>
                <a:sym typeface="Helvetica Neue Light"/>
              </a:rPr>
              <a:t>Integrantes</a:t>
            </a:r>
            <a:endParaRPr>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&lt;/button&gt;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="dropdown-menu"&gt;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="dropdown-item" href="#"&gt;</a:t>
            </a:r>
            <a:r>
              <a:rPr lang="es">
                <a:latin typeface="Helvetica Neue Light"/>
                <a:ea typeface="Helvetica Neue Light"/>
                <a:cs typeface="Helvetica Neue Light"/>
                <a:sym typeface="Helvetica Neue Light"/>
              </a:rPr>
              <a:t>Cantante</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="dropdown-item" href="#"&gt;</a:t>
            </a:r>
            <a:r>
              <a:rPr lang="es">
                <a:latin typeface="Helvetica Neue Light"/>
                <a:ea typeface="Helvetica Neue Light"/>
                <a:cs typeface="Helvetica Neue Light"/>
                <a:sym typeface="Helvetica Neue Light"/>
              </a:rPr>
              <a:t>Bajo</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&lt;/div&gt;</a:t>
            </a:r>
            <a:endParaRPr>
              <a:solidFill>
                <a:srgbClr val="0000CD"/>
              </a:solidFill>
              <a:latin typeface="Helvetica Neue Light"/>
              <a:ea typeface="Helvetica Neue Light"/>
              <a:cs typeface="Helvetica Neue Light"/>
              <a:sym typeface="Helvetica Neue Light"/>
            </a:endParaRPr>
          </a:p>
        </p:txBody>
      </p:sp>
      <p:sp>
        <p:nvSpPr>
          <p:cNvPr id="569" name="Google Shape;569;p66"/>
          <p:cNvSpPr txBox="1"/>
          <p:nvPr/>
        </p:nvSpPr>
        <p:spPr>
          <a:xfrm>
            <a:off x="1282450" y="3861050"/>
            <a:ext cx="18282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u="sng">
                <a:solidFill>
                  <a:schemeClr val="hlink"/>
                </a:solidFill>
                <a:latin typeface="Helvetica Neue"/>
                <a:ea typeface="Helvetica Neue"/>
                <a:cs typeface="Helvetica Neue"/>
                <a:sym typeface="Helvetica Neue"/>
                <a:hlinkClick r:id="rId5"/>
              </a:rPr>
              <a:t>¡Más ejemplos!</a:t>
            </a:r>
            <a:endParaRPr sz="1800">
              <a:latin typeface="Helvetica Neue"/>
              <a:ea typeface="Helvetica Neue"/>
              <a:cs typeface="Helvetica Neue"/>
              <a:sym typeface="Helvetica Neue"/>
            </a:endParaRPr>
          </a:p>
        </p:txBody>
      </p:sp>
      <p:pic>
        <p:nvPicPr>
          <p:cNvPr id="570" name="Google Shape;570;p6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7"/>
          <p:cNvSpPr txBox="1"/>
          <p:nvPr/>
        </p:nvSpPr>
        <p:spPr>
          <a:xfrm>
            <a:off x="1076700" y="2194150"/>
            <a:ext cx="6990600" cy="263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&lt;ul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="pagination"&gt;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Anterior</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1</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2</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3</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&lt;li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="page-item"&gt;&lt;a </a:t>
            </a:r>
            <a:r>
              <a:rPr lang="es" sz="1600">
                <a:solidFill>
                  <a:srgbClr val="FF0000"/>
                </a:solidFill>
                <a:latin typeface="Helvetica Neue Light"/>
                <a:ea typeface="Helvetica Neue Light"/>
                <a:cs typeface="Helvetica Neue Light"/>
                <a:sym typeface="Helvetica Neue Light"/>
              </a:rPr>
              <a:t>class</a:t>
            </a:r>
            <a:r>
              <a:rPr lang="es" sz="1600">
                <a:solidFill>
                  <a:srgbClr val="0000CD"/>
                </a:solidFill>
                <a:latin typeface="Helvetica Neue Light"/>
                <a:ea typeface="Helvetica Neue Light"/>
                <a:cs typeface="Helvetica Neue Light"/>
                <a:sym typeface="Helvetica Neue Light"/>
              </a:rPr>
              <a:t>="page-link" href="#"&gt;</a:t>
            </a:r>
            <a:r>
              <a:rPr lang="es" sz="1600">
                <a:latin typeface="Helvetica Neue Light"/>
                <a:ea typeface="Helvetica Neue Light"/>
                <a:cs typeface="Helvetica Neue Light"/>
                <a:sym typeface="Helvetica Neue Light"/>
              </a:rPr>
              <a:t>Siguiente</a:t>
            </a:r>
            <a:r>
              <a:rPr lang="es" sz="1600">
                <a:solidFill>
                  <a:srgbClr val="0000CD"/>
                </a:solidFill>
                <a:latin typeface="Helvetica Neue Light"/>
                <a:ea typeface="Helvetica Neue Light"/>
                <a:cs typeface="Helvetica Neue Light"/>
                <a:sym typeface="Helvetica Neue Light"/>
              </a:rPr>
              <a:t>&lt;/a&gt;&lt;/li&gt;</a:t>
            </a:r>
            <a:endParaRPr sz="1600">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sz="1600">
                <a:solidFill>
                  <a:srgbClr val="0000CD"/>
                </a:solidFill>
                <a:latin typeface="Helvetica Neue Light"/>
                <a:ea typeface="Helvetica Neue Light"/>
                <a:cs typeface="Helvetica Neue Light"/>
                <a:sym typeface="Helvetica Neue Light"/>
              </a:rPr>
              <a:t>  &lt;/ul&gt;</a:t>
            </a:r>
            <a:endParaRPr sz="1600">
              <a:solidFill>
                <a:srgbClr val="0000CD"/>
              </a:solidFill>
              <a:latin typeface="Helvetica Neue Light"/>
              <a:ea typeface="Helvetica Neue Light"/>
              <a:cs typeface="Helvetica Neue Light"/>
              <a:sym typeface="Helvetica Neue Light"/>
            </a:endParaRPr>
          </a:p>
        </p:txBody>
      </p:sp>
      <p:pic>
        <p:nvPicPr>
          <p:cNvPr id="576" name="Google Shape;576;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7" name="Google Shape;577;p67"/>
          <p:cNvSpPr txBox="1"/>
          <p:nvPr/>
        </p:nvSpPr>
        <p:spPr>
          <a:xfrm>
            <a:off x="3319350" y="148425"/>
            <a:ext cx="2505300" cy="89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PAGINACIÓN</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578" name="Google Shape;578;p67"/>
          <p:cNvPicPr preferRelativeResize="0"/>
          <p:nvPr/>
        </p:nvPicPr>
        <p:blipFill rotWithShape="1">
          <a:blip r:embed="rId4">
            <a:alphaModFix/>
          </a:blip>
          <a:srcRect b="0" l="0" r="12372" t="0"/>
          <a:stretch/>
        </p:blipFill>
        <p:spPr>
          <a:xfrm>
            <a:off x="2509550" y="1298850"/>
            <a:ext cx="4124900" cy="895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8"/>
          <p:cNvSpPr txBox="1"/>
          <p:nvPr/>
        </p:nvSpPr>
        <p:spPr>
          <a:xfrm>
            <a:off x="4306650" y="75"/>
            <a:ext cx="4823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="container"&gt;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&lt;p&gt;</a:t>
            </a:r>
            <a:r>
              <a:rPr lang="es">
                <a:latin typeface="Helvetica Neue Light"/>
                <a:ea typeface="Helvetica Neue Light"/>
                <a:cs typeface="Helvetica Neue Light"/>
                <a:sym typeface="Helvetica Neue Light"/>
              </a:rPr>
              <a:t>Menú básico horizontal:</a:t>
            </a:r>
            <a:r>
              <a:rPr lang="es">
                <a:solidFill>
                  <a:srgbClr val="0000CD"/>
                </a:solidFill>
                <a:latin typeface="Helvetica Neue Light"/>
                <a:ea typeface="Helvetica Neue Light"/>
                <a:cs typeface="Helvetica Neue Light"/>
                <a:sym typeface="Helvetica Neue Light"/>
              </a:rPr>
              <a:t>&lt;/p&gt;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&lt;ul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Inicio</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Quienes Somos</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Historia</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="nav-item"&gt;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&lt;a </a:t>
            </a:r>
            <a:r>
              <a:rPr lang="es">
                <a:solidFill>
                  <a:srgbClr val="FF0000"/>
                </a:solidFill>
                <a:latin typeface="Helvetica Neue Light"/>
                <a:ea typeface="Helvetica Neue Light"/>
                <a:cs typeface="Helvetica Neue Light"/>
                <a:sym typeface="Helvetica Neue Light"/>
              </a:rPr>
              <a:t>class</a:t>
            </a:r>
            <a:r>
              <a:rPr lang="es">
                <a:solidFill>
                  <a:srgbClr val="0000CD"/>
                </a:solidFill>
                <a:latin typeface="Helvetica Neue Light"/>
                <a:ea typeface="Helvetica Neue Light"/>
                <a:cs typeface="Helvetica Neue Light"/>
                <a:sym typeface="Helvetica Neue Light"/>
              </a:rPr>
              <a:t>="nav-link disabled" </a:t>
            </a:r>
            <a:r>
              <a:rPr lang="es">
                <a:solidFill>
                  <a:srgbClr val="FF0000"/>
                </a:solidFill>
                <a:latin typeface="Helvetica Neue Light"/>
                <a:ea typeface="Helvetica Neue Light"/>
                <a:cs typeface="Helvetica Neue Light"/>
                <a:sym typeface="Helvetica Neue Light"/>
              </a:rPr>
              <a:t>href</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Newlestter</a:t>
            </a:r>
            <a:r>
              <a:rPr lang="es">
                <a:solidFill>
                  <a:srgbClr val="0000CD"/>
                </a:solidFill>
                <a:latin typeface="Helvetica Neue Light"/>
                <a:ea typeface="Helvetica Neue Light"/>
                <a:cs typeface="Helvetica Neue Light"/>
                <a:sym typeface="Helvetica Neue Light"/>
              </a:rPr>
              <a:t>&lt;/a&gt;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&lt;/li&gt;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  &lt;/ul&gt;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rPr lang="es">
                <a:solidFill>
                  <a:srgbClr val="0000CD"/>
                </a:solidFill>
                <a:latin typeface="Helvetica Neue Light"/>
                <a:ea typeface="Helvetica Neue Light"/>
                <a:cs typeface="Helvetica Neue Light"/>
                <a:sym typeface="Helvetica Neue Light"/>
              </a:rPr>
              <a:t>&lt;/div&gt;</a:t>
            </a:r>
            <a:endParaRPr>
              <a:solidFill>
                <a:srgbClr val="0000CD"/>
              </a:solidFill>
              <a:latin typeface="Helvetica Neue Light"/>
              <a:ea typeface="Helvetica Neue Light"/>
              <a:cs typeface="Helvetica Neue Light"/>
              <a:sym typeface="Helvetica Neue Light"/>
            </a:endParaRPr>
          </a:p>
        </p:txBody>
      </p:sp>
      <p:pic>
        <p:nvPicPr>
          <p:cNvPr id="584" name="Google Shape;584;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5" name="Google Shape;585;p68"/>
          <p:cNvSpPr txBox="1"/>
          <p:nvPr/>
        </p:nvSpPr>
        <p:spPr>
          <a:xfrm>
            <a:off x="1116000" y="220225"/>
            <a:ext cx="2826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s" sz="4000">
                <a:solidFill>
                  <a:schemeClr val="dk1"/>
                </a:solidFill>
                <a:latin typeface="Anton"/>
                <a:ea typeface="Anton"/>
                <a:cs typeface="Anton"/>
                <a:sym typeface="Anton"/>
              </a:rPr>
              <a:t>NAV MENÚ</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586" name="Google Shape;586;p68"/>
          <p:cNvPicPr preferRelativeResize="0"/>
          <p:nvPr/>
        </p:nvPicPr>
        <p:blipFill>
          <a:blip r:embed="rId4">
            <a:alphaModFix/>
          </a:blip>
          <a:stretch>
            <a:fillRect/>
          </a:stretch>
        </p:blipFill>
        <p:spPr>
          <a:xfrm>
            <a:off x="210150" y="2209790"/>
            <a:ext cx="4038600" cy="723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0" name="Shape 590"/>
        <p:cNvGrpSpPr/>
        <p:nvPr/>
      </p:nvGrpSpPr>
      <p:grpSpPr>
        <a:xfrm>
          <a:off x="0" y="0"/>
          <a:ext cx="0" cy="0"/>
          <a:chOff x="0" y="0"/>
          <a:chExt cx="0" cy="0"/>
        </a:xfrm>
      </p:grpSpPr>
      <p:sp>
        <p:nvSpPr>
          <p:cNvPr id="591" name="Google Shape;591;p69"/>
          <p:cNvSpPr txBox="1"/>
          <p:nvPr/>
        </p:nvSpPr>
        <p:spPr>
          <a:xfrm>
            <a:off x="3169638" y="1017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sp>
        <p:nvSpPr>
          <p:cNvPr id="592" name="Google Shape;592;p69"/>
          <p:cNvSpPr txBox="1"/>
          <p:nvPr/>
        </p:nvSpPr>
        <p:spPr>
          <a:xfrm>
            <a:off x="1323450" y="2063850"/>
            <a:ext cx="6497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Helvetica Neue Light"/>
                <a:ea typeface="Helvetica Neue Light"/>
                <a:cs typeface="Helvetica Neue Light"/>
                <a:sym typeface="Helvetica Neue Light"/>
              </a:rPr>
              <a:t>#CoderTip: Ingresa al </a:t>
            </a:r>
            <a:r>
              <a:rPr lang="es" sz="1800" u="sng">
                <a:solidFill>
                  <a:schemeClr val="hlink"/>
                </a:solidFill>
                <a:latin typeface="Helvetica Neue Light"/>
                <a:ea typeface="Helvetica Neue Light"/>
                <a:cs typeface="Helvetica Neue Light"/>
                <a:sym typeface="Helvetica Neue Light"/>
                <a:hlinkClick r:id="rId4"/>
              </a:rPr>
              <a:t>siguiente link</a:t>
            </a:r>
            <a:r>
              <a:rPr lang="es" sz="1800">
                <a:solidFill>
                  <a:schemeClr val="lt1"/>
                </a:solidFill>
                <a:latin typeface="Helvetica Neue Light"/>
                <a:ea typeface="Helvetica Neue Light"/>
                <a:cs typeface="Helvetica Neue Light"/>
                <a:sym typeface="Helvetica Neue Light"/>
              </a:rPr>
              <a:t> y revisa el material interactivo que preparamos sobre </a:t>
            </a:r>
            <a:r>
              <a:rPr b="1" lang="es" sz="1800">
                <a:solidFill>
                  <a:schemeClr val="lt1"/>
                </a:solidFill>
                <a:latin typeface="Helvetica Neue"/>
                <a:ea typeface="Helvetica Neue"/>
                <a:cs typeface="Helvetica Neue"/>
                <a:sym typeface="Helvetica Neue"/>
              </a:rPr>
              <a:t>Preguntas Frecuentes, </a:t>
            </a:r>
            <a:r>
              <a:rPr lang="es" sz="1800">
                <a:solidFill>
                  <a:schemeClr val="lt1"/>
                </a:solidFill>
                <a:latin typeface="Helvetica Neue Light"/>
                <a:ea typeface="Helvetica Neue Light"/>
                <a:cs typeface="Helvetica Neue Light"/>
                <a:sym typeface="Helvetica Neue Light"/>
              </a:rPr>
              <a:t>estamos seguros de que allí encontrarás algunas respuestas.</a:t>
            </a:r>
            <a:endParaRPr sz="1800">
              <a:solidFill>
                <a:schemeClr val="lt1"/>
              </a:solidFill>
              <a:latin typeface="Helvetica Neue Light"/>
              <a:ea typeface="Helvetica Neue Light"/>
              <a:cs typeface="Helvetica Neue Light"/>
              <a:sym typeface="Helvetica Neue Light"/>
            </a:endParaRPr>
          </a:p>
        </p:txBody>
      </p:sp>
      <p:sp>
        <p:nvSpPr>
          <p:cNvPr id="593" name="Google Shape;593;p69"/>
          <p:cNvSpPr txBox="1"/>
          <p:nvPr/>
        </p:nvSpPr>
        <p:spPr>
          <a:xfrm>
            <a:off x="4077600" y="3145300"/>
            <a:ext cx="988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600"/>
              <a:t>📝</a:t>
            </a:r>
            <a:endParaRPr sz="6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7" name="Shape 597"/>
        <p:cNvGrpSpPr/>
        <p:nvPr/>
      </p:nvGrpSpPr>
      <p:grpSpPr>
        <a:xfrm>
          <a:off x="0" y="0"/>
          <a:ext cx="0" cy="0"/>
          <a:chOff x="0" y="0"/>
          <a:chExt cx="0" cy="0"/>
        </a:xfrm>
      </p:grpSpPr>
      <p:sp>
        <p:nvSpPr>
          <p:cNvPr id="598" name="Google Shape;598;p7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02" name="Shape 602"/>
        <p:cNvGrpSpPr/>
        <p:nvPr/>
      </p:nvGrpSpPr>
      <p:grpSpPr>
        <a:xfrm>
          <a:off x="0" y="0"/>
          <a:ext cx="0" cy="0"/>
          <a:chOff x="0" y="0"/>
          <a:chExt cx="0" cy="0"/>
        </a:xfrm>
      </p:grpSpPr>
      <p:pic>
        <p:nvPicPr>
          <p:cNvPr id="603" name="Google Shape;603;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04" name="Google Shape;604;p71"/>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605" name="Google Shape;605;p71"/>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¡VAMOS A PRACTICAR LO VISTO!</a:t>
            </a:r>
            <a:endParaRPr i="1" sz="3600">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2"/>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MAQUETANDO CON BOOTSTRAP</a:t>
            </a:r>
            <a:endParaRPr b="0" i="1" sz="4000" u="none" cap="none" strike="noStrike">
              <a:solidFill>
                <a:srgbClr val="000000"/>
              </a:solidFill>
              <a:latin typeface="Anton"/>
              <a:ea typeface="Anton"/>
              <a:cs typeface="Anton"/>
              <a:sym typeface="Anton"/>
            </a:endParaRPr>
          </a:p>
        </p:txBody>
      </p:sp>
      <p:sp>
        <p:nvSpPr>
          <p:cNvPr id="611" name="Google Shape;611;p72"/>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Generar el index y una página más a elección que demuestre el uso correcto del mismo. Después, cargar todo a github.</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12" name="Google Shape;612;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13" name="Google Shape;613;p72"/>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614" name="Google Shape;614;p72"/>
          <p:cNvSpPr/>
          <p:nvPr/>
        </p:nvSpPr>
        <p:spPr>
          <a:xfrm>
            <a:off x="4879825" y="877350"/>
            <a:ext cx="479400" cy="4794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000">
                <a:solidFill>
                  <a:srgbClr val="FFFFFF"/>
                </a:solidFill>
                <a:latin typeface="Helvetica Neue"/>
                <a:ea typeface="Helvetica Neue"/>
                <a:cs typeface="Helvetica Neue"/>
                <a:sym typeface="Helvetica Neue"/>
              </a:rPr>
              <a:t>5</a:t>
            </a:r>
            <a:endParaRPr b="1" i="0" sz="10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graphicFrame>
        <p:nvGraphicFramePr>
          <p:cNvPr id="619" name="Google Shape;619;p73"/>
          <p:cNvGraphicFramePr/>
          <p:nvPr/>
        </p:nvGraphicFramePr>
        <p:xfrm>
          <a:off x="153263" y="344100"/>
          <a:ext cx="3000000" cy="3000000"/>
        </p:xfrm>
        <a:graphic>
          <a:graphicData uri="http://schemas.openxmlformats.org/drawingml/2006/table">
            <a:tbl>
              <a:tblPr>
                <a:noFill/>
                <a:tableStyleId>{CB396D02-7187-4377-96A4-01E56AB5FD3D}</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a:solidFill>
                            <a:schemeClr val="dk1"/>
                          </a:solidFill>
                          <a:latin typeface="Anton"/>
                          <a:ea typeface="Anton"/>
                          <a:cs typeface="Anton"/>
                          <a:sym typeface="Anton"/>
                        </a:rPr>
                        <a:t>MAQUETANDO CON BOOTSTRAP</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DFFBC"/>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u="none" cap="none" strike="noStrike">
                          <a:latin typeface="Helvetica Neue"/>
                          <a:ea typeface="Helvetica Neue"/>
                          <a:cs typeface="Helvetica Neue"/>
                          <a:sym typeface="Helvetica Neue"/>
                        </a:rPr>
                        <a:t>l</a:t>
                      </a:r>
                      <a:r>
                        <a:rPr lang="es" sz="1600" u="none" cap="none" strike="noStrike">
                          <a:solidFill>
                            <a:schemeClr val="dk1"/>
                          </a:solidFill>
                          <a:latin typeface="Helvetica Neue Light"/>
                          <a:ea typeface="Helvetica Neue Light"/>
                          <a:cs typeface="Helvetica Neue Light"/>
                          <a:sym typeface="Helvetica Neue Light"/>
                        </a:rPr>
                        <a:t>ink al repositorio de GitHub. Debe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u="none" cap="none" strike="noStrike">
                          <a:latin typeface="Helvetica Neue Light"/>
                          <a:ea typeface="Helvetica Neue Light"/>
                          <a:cs typeface="Helvetica Neue Light"/>
                          <a:sym typeface="Helvetica Neue Light"/>
                        </a:rPr>
                        <a:t>utilizar la consola para subir tu repositorio.i</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700">
                          <a:solidFill>
                            <a:schemeClr val="dk1"/>
                          </a:solidFill>
                          <a:latin typeface="Helvetica Neue Light"/>
                          <a:ea typeface="Helvetica Neue Light"/>
                          <a:cs typeface="Helvetica Neue Light"/>
                          <a:sym typeface="Helvetica Neue Light"/>
                        </a:rPr>
                        <a:t>A partir del diseño hecho y los conocimientos adquiridos de bootstrap, generar el index y una página más a elección que demuestre el uso correcto del mismo. Después, cargar todo a github.</a:t>
                      </a:r>
                      <a:endParaRPr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Maquetar utilizando las estructuras correspondientes.</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s" sz="1600">
                          <a:solidFill>
                            <a:schemeClr val="dk1"/>
                          </a:solidFill>
                          <a:latin typeface="Helvetica Neue Light"/>
                          <a:ea typeface="Helvetica Neue Light"/>
                          <a:cs typeface="Helvetica Neue Light"/>
                          <a:sym typeface="Helvetica Neue Light"/>
                        </a:rPr>
                        <a:t>Utilizar github para cargar nuestros avances.</a:t>
                      </a: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1" sz="16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20" name="Google Shape;620;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1" name="Google Shape;621;p73"/>
          <p:cNvPicPr preferRelativeResize="0"/>
          <p:nvPr/>
        </p:nvPicPr>
        <p:blipFill rotWithShape="1">
          <a:blip r:embed="rId4">
            <a:alphaModFix/>
          </a:blip>
          <a:srcRect b="0" l="0" r="0" t="0"/>
          <a:stretch/>
        </p:blipFill>
        <p:spPr>
          <a:xfrm>
            <a:off x="7082025" y="1238250"/>
            <a:ext cx="1672425" cy="6514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9" name="Shape 99"/>
        <p:cNvGrpSpPr/>
        <p:nvPr/>
      </p:nvGrpSpPr>
      <p:grpSpPr>
        <a:xfrm>
          <a:off x="0" y="0"/>
          <a:ext cx="0" cy="0"/>
          <a:chOff x="0" y="0"/>
          <a:chExt cx="0" cy="0"/>
        </a:xfrm>
      </p:grpSpPr>
      <p:sp>
        <p:nvSpPr>
          <p:cNvPr id="100" name="Google Shape;100;p2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01" name="Google Shape;101;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4"/>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APLICANDO BOOTSTRAP</a:t>
            </a:r>
            <a:endParaRPr i="1" sz="4000">
              <a:latin typeface="Anton"/>
              <a:ea typeface="Anton"/>
              <a:cs typeface="Anton"/>
              <a:sym typeface="Anton"/>
            </a:endParaRPr>
          </a:p>
        </p:txBody>
      </p:sp>
      <p:sp>
        <p:nvSpPr>
          <p:cNvPr id="627" name="Google Shape;627;p74"/>
          <p:cNvSpPr txBox="1"/>
          <p:nvPr/>
        </p:nvSpPr>
        <p:spPr>
          <a:xfrm>
            <a:off x="938100" y="4105600"/>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highlight>
                  <a:schemeClr val="lt1"/>
                </a:highlight>
                <a:latin typeface="Helvetica Neue Light"/>
                <a:ea typeface="Helvetica Neue Light"/>
                <a:cs typeface="Helvetica Neue Light"/>
                <a:sym typeface="Helvetica Neue Light"/>
              </a:rPr>
              <a:t>A partir del diseño hecho y los conocimientos adquiridos de bootstrap, generar todo el sitio (cinco </a:t>
            </a:r>
            <a:r>
              <a:rPr lang="es" sz="2000">
                <a:solidFill>
                  <a:schemeClr val="dk1"/>
                </a:solidFill>
                <a:highlight>
                  <a:schemeClr val="lt1"/>
                </a:highlight>
                <a:latin typeface="Helvetica Neue Light"/>
                <a:ea typeface="Helvetica Neue Light"/>
                <a:cs typeface="Helvetica Neue Light"/>
                <a:sym typeface="Helvetica Neue Light"/>
              </a:rPr>
              <a:t>páginas</a:t>
            </a:r>
            <a:r>
              <a:rPr lang="es" sz="2000">
                <a:solidFill>
                  <a:schemeClr val="dk1"/>
                </a:solidFill>
                <a:highlight>
                  <a:schemeClr val="lt1"/>
                </a:highlight>
                <a:latin typeface="Helvetica Neue Light"/>
                <a:ea typeface="Helvetica Neue Light"/>
                <a:cs typeface="Helvetica Neue Light"/>
                <a:sym typeface="Helvetica Neue Light"/>
              </a:rPr>
              <a:t>) que demuestre el uso correcto del mismo. Después, cargar todo a github.</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28" name="Google Shape;628;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29" name="Google Shape;629;p74"/>
          <p:cNvPicPr preferRelativeResize="0"/>
          <p:nvPr/>
        </p:nvPicPr>
        <p:blipFill>
          <a:blip r:embed="rId4">
            <a:alphaModFix/>
          </a:blip>
          <a:stretch>
            <a:fillRect/>
          </a:stretch>
        </p:blipFill>
        <p:spPr>
          <a:xfrm>
            <a:off x="3924300" y="931325"/>
            <a:ext cx="1295400" cy="1295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graphicFrame>
        <p:nvGraphicFramePr>
          <p:cNvPr id="634" name="Google Shape;634;p75"/>
          <p:cNvGraphicFramePr/>
          <p:nvPr/>
        </p:nvGraphicFramePr>
        <p:xfrm>
          <a:off x="153263" y="344100"/>
          <a:ext cx="3000000" cy="3000000"/>
        </p:xfrm>
        <a:graphic>
          <a:graphicData uri="http://schemas.openxmlformats.org/drawingml/2006/table">
            <a:tbl>
              <a:tblPr>
                <a:noFill/>
                <a:tableStyleId>{CB396D02-7187-4377-96A4-01E56AB5FD3D}</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s" sz="2400">
                          <a:solidFill>
                            <a:schemeClr val="dk1"/>
                          </a:solidFill>
                          <a:latin typeface="Anton"/>
                          <a:ea typeface="Anton"/>
                          <a:cs typeface="Anton"/>
                          <a:sym typeface="Anton"/>
                        </a:rPr>
                        <a:t>APLICANDO BOOTSTRAP</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Formato: </a:t>
                      </a:r>
                      <a:r>
                        <a:rPr lang="es" sz="1600">
                          <a:solidFill>
                            <a:schemeClr val="dk1"/>
                          </a:solidFill>
                          <a:latin typeface="Helvetica Neue Light"/>
                          <a:ea typeface="Helvetica Neue Light"/>
                          <a:cs typeface="Helvetica Neue Light"/>
                          <a:sym typeface="Helvetica Neue Light"/>
                        </a:rPr>
                        <a:t>a</a:t>
                      </a:r>
                      <a:r>
                        <a:rPr lang="es" sz="1600" u="none" cap="none" strike="noStrike">
                          <a:solidFill>
                            <a:schemeClr val="dk1"/>
                          </a:solidFill>
                          <a:latin typeface="Helvetica Neue Light"/>
                          <a:ea typeface="Helvetica Neue Light"/>
                          <a:cs typeface="Helvetica Neue Light"/>
                          <a:sym typeface="Helvetica Neue Light"/>
                        </a:rPr>
                        <a:t>clarar tipo de archivo en que se espera el desafío. </a:t>
                      </a:r>
                      <a:r>
                        <a:rPr lang="es" sz="1600">
                          <a:solidFill>
                            <a:schemeClr val="dk1"/>
                          </a:solidFill>
                          <a:latin typeface="Helvetica Neue Light"/>
                          <a:ea typeface="Helvetica Neue Light"/>
                          <a:cs typeface="Helvetica Neue Light"/>
                          <a:sym typeface="Helvetica Neue Light"/>
                        </a:rPr>
                        <a:t>D</a:t>
                      </a:r>
                      <a:r>
                        <a:rPr lang="es" sz="1600" u="none" cap="none" strike="noStrike">
                          <a:solidFill>
                            <a:schemeClr val="dk1"/>
                          </a:solidFill>
                          <a:latin typeface="Helvetica Neue Light"/>
                          <a:ea typeface="Helvetica Neue Light"/>
                          <a:cs typeface="Helvetica Neue Light"/>
                          <a:sym typeface="Helvetica Neue Light"/>
                        </a:rPr>
                        <a:t>ebe tener el nombre </a:t>
                      </a:r>
                      <a:r>
                        <a:rPr lang="es"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s"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600" u="none" cap="none" strike="noStrike">
                          <a:latin typeface="Helvetica Neue"/>
                          <a:ea typeface="Helvetica Neue"/>
                          <a:cs typeface="Helvetica Neue"/>
                          <a:sym typeface="Helvetica Neue"/>
                        </a:rPr>
                        <a:t>Sugerencia: </a:t>
                      </a:r>
                      <a:r>
                        <a:rPr lang="es" sz="1600">
                          <a:latin typeface="Helvetica Neue Light"/>
                          <a:ea typeface="Helvetica Neue Light"/>
                          <a:cs typeface="Helvetica Neue Light"/>
                          <a:sym typeface="Helvetica Neue Light"/>
                        </a:rPr>
                        <a:t>i</a:t>
                      </a:r>
                      <a:r>
                        <a:rPr lang="es" sz="1600" u="none" cap="none" strike="noStrike">
                          <a:latin typeface="Helvetica Neue Light"/>
                          <a:ea typeface="Helvetica Neue Light"/>
                          <a:cs typeface="Helvetica Neue Light"/>
                          <a:sym typeface="Helvetica Neue Light"/>
                        </a:rPr>
                        <a:t>ncluir sugerencias</a:t>
                      </a:r>
                      <a:r>
                        <a:rPr lang="es" sz="1600" u="none" cap="none" strike="noStrike">
                          <a:solidFill>
                            <a:schemeClr val="dk1"/>
                          </a:solidFill>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s" sz="200" u="none" cap="none" strike="noStrike">
                          <a:solidFill>
                            <a:srgbClr val="4D5156"/>
                          </a:solidFill>
                        </a:rPr>
                      </a:br>
                      <a:r>
                        <a:rPr b="1" lang="es" sz="1700" u="none" cap="none" strike="noStrike"/>
                        <a:t>&gt;&gt;</a:t>
                      </a:r>
                      <a:r>
                        <a:rPr b="1" lang="es" sz="1700" u="none" cap="none" strike="noStrike">
                          <a:solidFill>
                            <a:srgbClr val="4D5156"/>
                          </a:solidFill>
                        </a:rPr>
                        <a:t> </a:t>
                      </a:r>
                      <a:r>
                        <a:rPr b="1" lang="es" sz="1700" u="none" cap="none" strike="noStrike">
                          <a:latin typeface="Helvetica Neue"/>
                          <a:ea typeface="Helvetica Neue"/>
                          <a:cs typeface="Helvetica Neue"/>
                          <a:sym typeface="Helvetica Neue"/>
                        </a:rPr>
                        <a:t>Consigna:</a:t>
                      </a:r>
                      <a:r>
                        <a:rPr lang="es" sz="1700" u="none" cap="none" strike="noStrike">
                          <a:latin typeface="Helvetica Neue Light"/>
                          <a:ea typeface="Helvetica Neue Light"/>
                          <a:cs typeface="Helvetica Neue Light"/>
                          <a:sym typeface="Helvetica Neue Light"/>
                        </a:rPr>
                        <a:t> </a:t>
                      </a:r>
                      <a:r>
                        <a:rPr lang="es" sz="1700">
                          <a:latin typeface="Helvetica Neue Light"/>
                          <a:ea typeface="Helvetica Neue Light"/>
                          <a:cs typeface="Helvetica Neue Light"/>
                          <a:sym typeface="Helvetica Neue Light"/>
                        </a:rPr>
                        <a:t>A partir del diseño hecho y los conocimientos adquiridos de bootstrap, generar todo el sitio (cinco paginas) que demuestre el uso correcto del mismo. Después, cargar todo a github.</a:t>
                      </a:r>
                      <a:r>
                        <a:rPr lang="es" sz="1700">
                          <a:solidFill>
                            <a:schemeClr val="dk1"/>
                          </a:solidFill>
                          <a:latin typeface="Helvetica Neue Light"/>
                          <a:ea typeface="Helvetica Neue Light"/>
                          <a:cs typeface="Helvetica Neue Light"/>
                          <a:sym typeface="Helvetica Neue Light"/>
                        </a:rPr>
                        <a:t> </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700" u="none" cap="none" strike="noStrike"/>
                        <a:t>&gt;&gt;</a:t>
                      </a:r>
                      <a:r>
                        <a:rPr b="1" lang="es"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s" sz="1600">
                          <a:solidFill>
                            <a:schemeClr val="dk1"/>
                          </a:solidFill>
                          <a:latin typeface="Helvetica Neue Light"/>
                          <a:ea typeface="Helvetica Neue Light"/>
                          <a:cs typeface="Helvetica Neue Light"/>
                          <a:sym typeface="Helvetica Neue Light"/>
                        </a:rPr>
                        <a:t>HTML completo con respectivo linkeos de CSS y JS para poder hacer uso del framework y generar un layout responsive.</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35" name="Google Shape;635;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36" name="Google Shape;636;p75"/>
          <p:cNvPicPr preferRelativeResize="0"/>
          <p:nvPr/>
        </p:nvPicPr>
        <p:blipFill>
          <a:blip r:embed="rId4">
            <a:alphaModFix/>
          </a:blip>
          <a:stretch>
            <a:fillRect/>
          </a:stretch>
        </p:blipFill>
        <p:spPr>
          <a:xfrm>
            <a:off x="7149175" y="1211400"/>
            <a:ext cx="1672475" cy="655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SUGERENCIA: ¡HAZ ESTE DESAFÍO COMPLEMENTARIO! 🚀</a:t>
            </a:r>
            <a:endParaRPr i="1" sz="4000">
              <a:latin typeface="Anton"/>
              <a:ea typeface="Anton"/>
              <a:cs typeface="Anton"/>
              <a:sym typeface="Anton"/>
            </a:endParaRPr>
          </a:p>
          <a:p>
            <a:pPr indent="0" lvl="0" marL="0" rtl="0" algn="l">
              <a:spcBef>
                <a:spcPts val="0"/>
              </a:spcBef>
              <a:spcAft>
                <a:spcPts val="0"/>
              </a:spcAft>
              <a:buNone/>
            </a:pPr>
            <a:r>
              <a:t/>
            </a:r>
            <a:endParaRPr/>
          </a:p>
        </p:txBody>
      </p:sp>
      <p:sp>
        <p:nvSpPr>
          <p:cNvPr id="642" name="Google Shape;642;p76"/>
          <p:cNvSpPr txBox="1"/>
          <p:nvPr>
            <p:ph idx="1" type="body"/>
          </p:nvPr>
        </p:nvSpPr>
        <p:spPr>
          <a:xfrm>
            <a:off x="311700" y="2102300"/>
            <a:ext cx="8520600" cy="2184000"/>
          </a:xfrm>
          <a:prstGeom prst="rect">
            <a:avLst/>
          </a:prstGeom>
          <a:solidFill>
            <a:srgbClr val="EF89D2"/>
          </a:solidFill>
        </p:spPr>
        <p:txBody>
          <a:bodyPr anchorCtr="0" anchor="t" bIns="91425" lIns="91425" spcFirstLastPara="1" rIns="91425" wrap="square" tIns="91425">
            <a:normAutofit fontScale="25000" lnSpcReduction="20000"/>
          </a:bodyPr>
          <a:lstStyle/>
          <a:p>
            <a:pPr indent="0" lvl="0" marL="0" rtl="0" algn="ctr">
              <a:lnSpc>
                <a:spcPct val="115000"/>
              </a:lnSpc>
              <a:spcBef>
                <a:spcPts val="0"/>
              </a:spcBef>
              <a:spcAft>
                <a:spcPts val="0"/>
              </a:spcAft>
              <a:buNone/>
            </a:pPr>
            <a:r>
              <a:rPr lang="es" sz="7200">
                <a:solidFill>
                  <a:schemeClr val="dk1"/>
                </a:solidFill>
                <a:latin typeface="Helvetica Neue Light"/>
                <a:ea typeface="Helvetica Neue Light"/>
                <a:cs typeface="Helvetica Neue Light"/>
                <a:sym typeface="Helvetica Neue Light"/>
              </a:rPr>
              <a:t>Hacer el desafío </a:t>
            </a:r>
            <a:r>
              <a:rPr b="1" i="1" lang="es" sz="7200">
                <a:solidFill>
                  <a:schemeClr val="dk1"/>
                </a:solidFill>
                <a:latin typeface="Helvetica Neue"/>
                <a:ea typeface="Helvetica Neue"/>
                <a:cs typeface="Helvetica Neue"/>
                <a:sym typeface="Helvetica Neue"/>
              </a:rPr>
              <a:t>"Aplicando Bootstrap"</a:t>
            </a:r>
            <a:r>
              <a:rPr lang="es" sz="7200">
                <a:solidFill>
                  <a:schemeClr val="dk1"/>
                </a:solidFill>
                <a:latin typeface="Helvetica Neue Light"/>
                <a:ea typeface="Helvetica Neue Light"/>
                <a:cs typeface="Helvetica Neue Light"/>
                <a:sym typeface="Helvetica Neue Light"/>
              </a:rPr>
              <a:t> es importante porque podrás desarrollar código. Además, te ayudará a utilizar una herramienta que te permitirá ganar tiempo en cuestiones de generar, de manera rápida y sencilla, un layout responsive. </a:t>
            </a:r>
            <a:endParaRPr sz="72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200"/>
              </a:spcBef>
              <a:spcAft>
                <a:spcPts val="0"/>
              </a:spcAft>
              <a:buNone/>
            </a:pPr>
            <a:r>
              <a:rPr lang="es" sz="7200">
                <a:solidFill>
                  <a:schemeClr val="dk1"/>
                </a:solidFill>
                <a:latin typeface="Helvetica Neue Light"/>
                <a:ea typeface="Helvetica Neue Light"/>
                <a:cs typeface="Helvetica Neue Light"/>
                <a:sym typeface="Helvetica Neue Light"/>
              </a:rPr>
              <a:t>De esta manera, aprenderás a poner en práctica propiedades que se usan todo el tiempo en el mundo del trabajo, y a la hora de la pre-entrega y posteriormente la entrega de tu proyecto final, aportarán valor agregado si las puedes manejar de manera correcta.</a:t>
            </a:r>
            <a:endParaRPr sz="72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200"/>
              </a:spcBef>
              <a:spcAft>
                <a:spcPts val="0"/>
              </a:spcAft>
              <a:buNone/>
            </a:pPr>
            <a:r>
              <a:t/>
            </a:r>
            <a:endParaRPr sz="5500">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0"/>
              </a:spcAft>
              <a:buNone/>
            </a:pPr>
            <a:r>
              <a:t/>
            </a:r>
            <a:endParaRPr sz="1100">
              <a:solidFill>
                <a:schemeClr val="dk1"/>
              </a:solidFill>
              <a:latin typeface="Helvetica Neue Light"/>
              <a:ea typeface="Helvetica Neue Light"/>
              <a:cs typeface="Helvetica Neue Light"/>
              <a:sym typeface="Helvetica Neue Light"/>
            </a:endParaRPr>
          </a:p>
          <a:p>
            <a:pPr indent="0" lvl="0" marL="0" rtl="0" algn="l">
              <a:spcBef>
                <a:spcPts val="1200"/>
              </a:spcBef>
              <a:spcAft>
                <a:spcPts val="1200"/>
              </a:spcAft>
              <a:buNone/>
            </a:pPr>
            <a:r>
              <a:t/>
            </a:r>
            <a:endParaRPr>
              <a:latin typeface="Helvetica Neue Light"/>
              <a:ea typeface="Helvetica Neue Light"/>
              <a:cs typeface="Helvetica Neue Light"/>
              <a:sym typeface="Helvetica Neue Light"/>
            </a:endParaRPr>
          </a:p>
        </p:txBody>
      </p:sp>
      <p:pic>
        <p:nvPicPr>
          <p:cNvPr id="643" name="Google Shape;643;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47" name="Shape 647"/>
        <p:cNvGrpSpPr/>
        <p:nvPr/>
      </p:nvGrpSpPr>
      <p:grpSpPr>
        <a:xfrm>
          <a:off x="0" y="0"/>
          <a:ext cx="0" cy="0"/>
          <a:chOff x="0" y="0"/>
          <a:chExt cx="0" cy="0"/>
        </a:xfrm>
      </p:grpSpPr>
      <p:sp>
        <p:nvSpPr>
          <p:cNvPr id="648" name="Google Shape;648;p77"/>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649" name="Google Shape;649;p77"/>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650" name="Google Shape;650;p7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8"/>
          <p:cNvSpPr txBox="1"/>
          <p:nvPr/>
        </p:nvSpPr>
        <p:spPr>
          <a:xfrm>
            <a:off x="23973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s" sz="1800" u="sng">
                <a:solidFill>
                  <a:schemeClr val="hlink"/>
                </a:solidFill>
                <a:latin typeface="Helvetica Neue Light"/>
                <a:ea typeface="Helvetica Neue Light"/>
                <a:cs typeface="Helvetica Neue Light"/>
                <a:sym typeface="Helvetica Neue Light"/>
                <a:hlinkClick r:id="rId3"/>
              </a:rPr>
              <a:t>Más funcionalidades y ejemplos</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a:solidFill>
                  <a:schemeClr val="dk1"/>
                </a:solidFill>
                <a:latin typeface="Helvetica Neue"/>
                <a:ea typeface="Helvetica Neue"/>
                <a:cs typeface="Helvetica Neue"/>
                <a:sym typeface="Helvetica Neue"/>
              </a:rPr>
              <a:t>w3schools.com</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656" name="Google Shape;656;p7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657" name="Google Shape;657;p78"/>
          <p:cNvPicPr preferRelativeResize="0"/>
          <p:nvPr/>
        </p:nvPicPr>
        <p:blipFill rotWithShape="1">
          <a:blip r:embed="rId5">
            <a:alphaModFix/>
          </a:blip>
          <a:srcRect b="0" l="0" r="0" t="0"/>
          <a:stretch/>
        </p:blipFill>
        <p:spPr>
          <a:xfrm>
            <a:off x="7411525" y="127700"/>
            <a:ext cx="1634174" cy="639850"/>
          </a:xfrm>
          <a:prstGeom prst="rect">
            <a:avLst/>
          </a:prstGeom>
          <a:noFill/>
          <a:ln>
            <a:noFill/>
          </a:ln>
        </p:spPr>
      </p:pic>
      <p:sp>
        <p:nvSpPr>
          <p:cNvPr id="658" name="Google Shape;658;p78"/>
          <p:cNvSpPr/>
          <p:nvPr/>
        </p:nvSpPr>
        <p:spPr>
          <a:xfrm>
            <a:off x="11116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78"/>
          <p:cNvPicPr preferRelativeResize="0"/>
          <p:nvPr/>
        </p:nvPicPr>
        <p:blipFill rotWithShape="1">
          <a:blip r:embed="rId6">
            <a:alphaModFix/>
          </a:blip>
          <a:srcRect b="0" l="0" r="0" t="0"/>
          <a:stretch/>
        </p:blipFill>
        <p:spPr>
          <a:xfrm>
            <a:off x="1374334" y="1997140"/>
            <a:ext cx="545131" cy="54513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3" name="Shape 663"/>
        <p:cNvGrpSpPr/>
        <p:nvPr/>
      </p:nvGrpSpPr>
      <p:grpSpPr>
        <a:xfrm>
          <a:off x="0" y="0"/>
          <a:ext cx="0" cy="0"/>
          <a:chOff x="0" y="0"/>
          <a:chExt cx="0" cy="0"/>
        </a:xfrm>
      </p:grpSpPr>
      <p:sp>
        <p:nvSpPr>
          <p:cNvPr id="664" name="Google Shape;664;p7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65" name="Google Shape;665;p7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9" name="Shape 669"/>
        <p:cNvGrpSpPr/>
        <p:nvPr/>
      </p:nvGrpSpPr>
      <p:grpSpPr>
        <a:xfrm>
          <a:off x="0" y="0"/>
          <a:ext cx="0" cy="0"/>
          <a:chOff x="0" y="0"/>
          <a:chExt cx="0" cy="0"/>
        </a:xfrm>
      </p:grpSpPr>
      <p:sp>
        <p:nvSpPr>
          <p:cNvPr id="670" name="Google Shape;670;p80"/>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71" name="Google Shape;671;p80"/>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Framework.</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Funcionalidades de Bootstrap.</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75" name="Shape 675"/>
        <p:cNvGrpSpPr/>
        <p:nvPr/>
      </p:nvGrpSpPr>
      <p:grpSpPr>
        <a:xfrm>
          <a:off x="0" y="0"/>
          <a:ext cx="0" cy="0"/>
          <a:chOff x="0" y="0"/>
          <a:chExt cx="0" cy="0"/>
        </a:xfrm>
      </p:grpSpPr>
      <p:sp>
        <p:nvSpPr>
          <p:cNvPr id="676" name="Google Shape;676;p8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677" name="Google Shape;677;p8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 name="Shape 105"/>
        <p:cNvGrpSpPr/>
        <p:nvPr/>
      </p:nvGrpSpPr>
      <p:grpSpPr>
        <a:xfrm>
          <a:off x="0" y="0"/>
          <a:ext cx="0" cy="0"/>
          <a:chOff x="0" y="0"/>
          <a:chExt cx="0" cy="0"/>
        </a:xfrm>
      </p:grpSpPr>
      <p:sp>
        <p:nvSpPr>
          <p:cNvPr id="106" name="Google Shape;106;p2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259999"/>
              <a:buNone/>
            </a:pPr>
            <a:r>
              <a:rPr i="1" lang="es" sz="2000">
                <a:latin typeface="Anton"/>
                <a:ea typeface="Anton"/>
                <a:cs typeface="Anton"/>
                <a:sym typeface="Anton"/>
              </a:rPr>
              <a:t>MAPA DE CONCEPTOS CLASE 11</a:t>
            </a:r>
            <a:endParaRPr i="1" sz="2000">
              <a:latin typeface="Anton"/>
              <a:ea typeface="Anton"/>
              <a:cs typeface="Anton"/>
              <a:sym typeface="Anton"/>
            </a:endParaRPr>
          </a:p>
        </p:txBody>
      </p:sp>
      <p:pic>
        <p:nvPicPr>
          <p:cNvPr id="107" name="Google Shape;107;p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8" name="Google Shape;108;p2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109" name="Google Shape;109;p21"/>
          <p:cNvCxnSpPr/>
          <p:nvPr/>
        </p:nvCxnSpPr>
        <p:spPr>
          <a:xfrm>
            <a:off x="1353025" y="1241766"/>
            <a:ext cx="0" cy="453000"/>
          </a:xfrm>
          <a:prstGeom prst="straightConnector1">
            <a:avLst/>
          </a:prstGeom>
          <a:noFill/>
          <a:ln cap="flat" cmpd="sng" w="9525">
            <a:solidFill>
              <a:srgbClr val="CCCCCC"/>
            </a:solidFill>
            <a:prstDash val="solid"/>
            <a:round/>
            <a:headEnd len="med" w="med" type="oval"/>
            <a:tailEnd len="med" w="med" type="oval"/>
          </a:ln>
        </p:spPr>
      </p:cxnSp>
      <p:sp>
        <p:nvSpPr>
          <p:cNvPr id="110" name="Google Shape;110;p21"/>
          <p:cNvSpPr/>
          <p:nvPr/>
        </p:nvSpPr>
        <p:spPr>
          <a:xfrm>
            <a:off x="618500" y="6195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Librerías y frameworks</a:t>
            </a:r>
            <a:endParaRPr b="0" i="0" sz="1100" u="none" cap="none" strike="noStrike">
              <a:solidFill>
                <a:srgbClr val="FFFFFF"/>
              </a:solidFill>
              <a:latin typeface="Helvetica Neue"/>
              <a:ea typeface="Helvetica Neue"/>
              <a:cs typeface="Helvetica Neue"/>
              <a:sym typeface="Helvetica Neue"/>
            </a:endParaRPr>
          </a:p>
        </p:txBody>
      </p:sp>
      <p:sp>
        <p:nvSpPr>
          <p:cNvPr id="111" name="Google Shape;111;p21"/>
          <p:cNvSpPr/>
          <p:nvPr/>
        </p:nvSpPr>
        <p:spPr>
          <a:xfrm>
            <a:off x="618500" y="169791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Bootstrap</a:t>
            </a:r>
            <a:endParaRPr sz="1100">
              <a:solidFill>
                <a:srgbClr val="FFFFFF"/>
              </a:solidFill>
              <a:latin typeface="Helvetica Neue"/>
              <a:ea typeface="Helvetica Neue"/>
              <a:cs typeface="Helvetica Neue"/>
              <a:sym typeface="Helvetica Neue"/>
            </a:endParaRPr>
          </a:p>
        </p:txBody>
      </p:sp>
      <p:cxnSp>
        <p:nvCxnSpPr>
          <p:cNvPr id="112" name="Google Shape;112;p21"/>
          <p:cNvCxnSpPr/>
          <p:nvPr/>
        </p:nvCxnSpPr>
        <p:spPr>
          <a:xfrm>
            <a:off x="2071400" y="928863"/>
            <a:ext cx="958200" cy="0"/>
          </a:xfrm>
          <a:prstGeom prst="straightConnector1">
            <a:avLst/>
          </a:prstGeom>
          <a:noFill/>
          <a:ln cap="flat" cmpd="sng" w="9525">
            <a:solidFill>
              <a:srgbClr val="CCCCCC"/>
            </a:solidFill>
            <a:prstDash val="solid"/>
            <a:round/>
            <a:headEnd len="med" w="med" type="oval"/>
            <a:tailEnd len="med" w="med" type="oval"/>
          </a:ln>
        </p:spPr>
      </p:cxnSp>
      <p:sp>
        <p:nvSpPr>
          <p:cNvPr id="113" name="Google Shape;113;p21"/>
          <p:cNvSpPr/>
          <p:nvPr/>
        </p:nvSpPr>
        <p:spPr>
          <a:xfrm>
            <a:off x="3007200" y="681373"/>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 una librería?</a:t>
            </a:r>
            <a:endParaRPr b="0" i="0" sz="1100" u="none" cap="none" strike="noStrike">
              <a:solidFill>
                <a:srgbClr val="222222"/>
              </a:solidFill>
              <a:latin typeface="Helvetica Neue"/>
              <a:ea typeface="Helvetica Neue"/>
              <a:cs typeface="Helvetica Neue"/>
              <a:sym typeface="Helvetica Neue"/>
            </a:endParaRPr>
          </a:p>
        </p:txBody>
      </p:sp>
      <p:cxnSp>
        <p:nvCxnSpPr>
          <p:cNvPr id="114" name="Google Shape;114;p21"/>
          <p:cNvCxnSpPr/>
          <p:nvPr/>
        </p:nvCxnSpPr>
        <p:spPr>
          <a:xfrm>
            <a:off x="2157414" y="9214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5" name="Google Shape;115;p21"/>
          <p:cNvSpPr/>
          <p:nvPr/>
        </p:nvSpPr>
        <p:spPr>
          <a:xfrm>
            <a:off x="3007200" y="1163349"/>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 un framework? </a:t>
            </a:r>
            <a:endParaRPr b="0" i="0" sz="1100" u="none" cap="none" strike="noStrike">
              <a:solidFill>
                <a:srgbClr val="222222"/>
              </a:solidFill>
              <a:latin typeface="Helvetica Neue"/>
              <a:ea typeface="Helvetica Neue"/>
              <a:cs typeface="Helvetica Neue"/>
              <a:sym typeface="Helvetica Neue"/>
            </a:endParaRPr>
          </a:p>
        </p:txBody>
      </p:sp>
      <p:cxnSp>
        <p:nvCxnSpPr>
          <p:cNvPr id="116" name="Google Shape;116;p21"/>
          <p:cNvCxnSpPr/>
          <p:nvPr/>
        </p:nvCxnSpPr>
        <p:spPr>
          <a:xfrm>
            <a:off x="2071388" y="1977400"/>
            <a:ext cx="958200" cy="0"/>
          </a:xfrm>
          <a:prstGeom prst="straightConnector1">
            <a:avLst/>
          </a:prstGeom>
          <a:noFill/>
          <a:ln cap="flat" cmpd="sng" w="9525">
            <a:solidFill>
              <a:srgbClr val="CCCCCC"/>
            </a:solidFill>
            <a:prstDash val="solid"/>
            <a:round/>
            <a:headEnd len="med" w="med" type="oval"/>
            <a:tailEnd len="med" w="med" type="oval"/>
          </a:ln>
        </p:spPr>
      </p:cxnSp>
      <p:sp>
        <p:nvSpPr>
          <p:cNvPr id="117" name="Google Shape;117;p21"/>
          <p:cNvSpPr/>
          <p:nvPr/>
        </p:nvSpPr>
        <p:spPr>
          <a:xfrm>
            <a:off x="3007195" y="182052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¿Cómo funciona?</a:t>
            </a:r>
            <a:endParaRPr b="0" i="0" sz="1100" u="none" cap="none" strike="noStrike">
              <a:solidFill>
                <a:srgbClr val="222222"/>
              </a:solidFill>
              <a:latin typeface="Helvetica Neue"/>
              <a:ea typeface="Helvetica Neue"/>
              <a:cs typeface="Helvetica Neue"/>
              <a:sym typeface="Helvetica Neue"/>
            </a:endParaRPr>
          </a:p>
        </p:txBody>
      </p:sp>
      <p:cxnSp>
        <p:nvCxnSpPr>
          <p:cNvPr id="118" name="Google Shape;118;p21"/>
          <p:cNvCxnSpPr/>
          <p:nvPr/>
        </p:nvCxnSpPr>
        <p:spPr>
          <a:xfrm>
            <a:off x="2157401" y="1969980"/>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9" name="Google Shape;119;p21"/>
          <p:cNvSpPr/>
          <p:nvPr/>
        </p:nvSpPr>
        <p:spPr>
          <a:xfrm>
            <a:off x="3007195" y="221189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120" name="Google Shape;120;p21"/>
          <p:cNvCxnSpPr>
            <a:endCxn id="121" idx="1"/>
          </p:cNvCxnSpPr>
          <p:nvPr/>
        </p:nvCxnSpPr>
        <p:spPr>
          <a:xfrm>
            <a:off x="2161607" y="1964264"/>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1" name="Google Shape;121;p21"/>
          <p:cNvSpPr/>
          <p:nvPr/>
        </p:nvSpPr>
        <p:spPr>
          <a:xfrm>
            <a:off x="3016907" y="2603264"/>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Instalación</a:t>
            </a:r>
            <a:endParaRPr b="0" i="0" sz="1100" u="none" cap="none" strike="noStrike">
              <a:solidFill>
                <a:srgbClr val="222222"/>
              </a:solidFill>
              <a:latin typeface="Helvetica Neue"/>
              <a:ea typeface="Helvetica Neue"/>
              <a:cs typeface="Helvetica Neue"/>
              <a:sym typeface="Helvetica Neue"/>
            </a:endParaRPr>
          </a:p>
        </p:txBody>
      </p:sp>
      <p:cxnSp>
        <p:nvCxnSpPr>
          <p:cNvPr id="122" name="Google Shape;122;p21"/>
          <p:cNvCxnSpPr/>
          <p:nvPr/>
        </p:nvCxnSpPr>
        <p:spPr>
          <a:xfrm>
            <a:off x="4372225" y="2368775"/>
            <a:ext cx="958200" cy="0"/>
          </a:xfrm>
          <a:prstGeom prst="straightConnector1">
            <a:avLst/>
          </a:prstGeom>
          <a:noFill/>
          <a:ln cap="flat" cmpd="sng" w="9525">
            <a:solidFill>
              <a:srgbClr val="CCCCCC"/>
            </a:solidFill>
            <a:prstDash val="solid"/>
            <a:round/>
            <a:headEnd len="med" w="med" type="oval"/>
            <a:tailEnd len="med" w="med" type="oval"/>
          </a:ln>
        </p:spPr>
      </p:cxnSp>
      <p:sp>
        <p:nvSpPr>
          <p:cNvPr id="123" name="Google Shape;123;p21"/>
          <p:cNvSpPr/>
          <p:nvPr/>
        </p:nvSpPr>
        <p:spPr>
          <a:xfrm>
            <a:off x="5308033" y="221189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Ventajas</a:t>
            </a:r>
            <a:endParaRPr b="0" i="0" sz="1100" u="none" cap="none" strike="noStrike">
              <a:solidFill>
                <a:srgbClr val="222222"/>
              </a:solidFill>
              <a:latin typeface="Helvetica Neue"/>
              <a:ea typeface="Helvetica Neue"/>
              <a:cs typeface="Helvetica Neue"/>
              <a:sym typeface="Helvetica Neue"/>
            </a:endParaRPr>
          </a:p>
        </p:txBody>
      </p:sp>
      <p:cxnSp>
        <p:nvCxnSpPr>
          <p:cNvPr id="124" name="Google Shape;124;p21"/>
          <p:cNvCxnSpPr/>
          <p:nvPr/>
        </p:nvCxnSpPr>
        <p:spPr>
          <a:xfrm>
            <a:off x="4458239" y="2361355"/>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5" name="Google Shape;125;p21"/>
          <p:cNvSpPr/>
          <p:nvPr/>
        </p:nvSpPr>
        <p:spPr>
          <a:xfrm>
            <a:off x="5308033" y="260326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Desventajas</a:t>
            </a:r>
            <a:endParaRPr b="0" i="0" sz="1100" u="none" cap="none" strike="noStrike">
              <a:solidFill>
                <a:srgbClr val="222222"/>
              </a:solidFill>
              <a:latin typeface="Helvetica Neue"/>
              <a:ea typeface="Helvetica Neue"/>
              <a:cs typeface="Helvetica Neue"/>
              <a:sym typeface="Helvetica Neue"/>
            </a:endParaRPr>
          </a:p>
        </p:txBody>
      </p:sp>
      <p:cxnSp>
        <p:nvCxnSpPr>
          <p:cNvPr id="126" name="Google Shape;126;p21"/>
          <p:cNvCxnSpPr/>
          <p:nvPr/>
        </p:nvCxnSpPr>
        <p:spPr>
          <a:xfrm>
            <a:off x="1358425" y="2314841"/>
            <a:ext cx="0" cy="467400"/>
          </a:xfrm>
          <a:prstGeom prst="straightConnector1">
            <a:avLst/>
          </a:prstGeom>
          <a:noFill/>
          <a:ln cap="flat" cmpd="sng" w="9525">
            <a:solidFill>
              <a:srgbClr val="CCCCCC"/>
            </a:solidFill>
            <a:prstDash val="solid"/>
            <a:round/>
            <a:headEnd len="med" w="med" type="oval"/>
            <a:tailEnd len="med" w="med" type="oval"/>
          </a:ln>
        </p:spPr>
      </p:cxnSp>
      <p:sp>
        <p:nvSpPr>
          <p:cNvPr id="127" name="Google Shape;127;p21"/>
          <p:cNvSpPr/>
          <p:nvPr/>
        </p:nvSpPr>
        <p:spPr>
          <a:xfrm>
            <a:off x="618500" y="28096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Estructura de Boostrap</a:t>
            </a:r>
            <a:endParaRPr sz="1100">
              <a:solidFill>
                <a:srgbClr val="FFFFFF"/>
              </a:solidFill>
              <a:latin typeface="Helvetica Neue"/>
              <a:ea typeface="Helvetica Neue"/>
              <a:cs typeface="Helvetica Neue"/>
              <a:sym typeface="Helvetica Neue"/>
            </a:endParaRPr>
          </a:p>
        </p:txBody>
      </p:sp>
      <p:cxnSp>
        <p:nvCxnSpPr>
          <p:cNvPr id="128" name="Google Shape;128;p21"/>
          <p:cNvCxnSpPr/>
          <p:nvPr/>
        </p:nvCxnSpPr>
        <p:spPr>
          <a:xfrm>
            <a:off x="2087550" y="531533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29" name="Google Shape;129;p21"/>
          <p:cNvCxnSpPr/>
          <p:nvPr/>
        </p:nvCxnSpPr>
        <p:spPr>
          <a:xfrm>
            <a:off x="2071388" y="3133763"/>
            <a:ext cx="958200" cy="0"/>
          </a:xfrm>
          <a:prstGeom prst="straightConnector1">
            <a:avLst/>
          </a:prstGeom>
          <a:noFill/>
          <a:ln cap="flat" cmpd="sng" w="9525">
            <a:solidFill>
              <a:srgbClr val="CCCCCC"/>
            </a:solidFill>
            <a:prstDash val="solid"/>
            <a:round/>
            <a:headEnd len="med" w="med" type="oval"/>
            <a:tailEnd len="med" w="med" type="oval"/>
          </a:ln>
        </p:spPr>
      </p:cxnSp>
      <p:sp>
        <p:nvSpPr>
          <p:cNvPr id="130" name="Google Shape;130;p21"/>
          <p:cNvSpPr/>
          <p:nvPr/>
        </p:nvSpPr>
        <p:spPr>
          <a:xfrm>
            <a:off x="3007195" y="29768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Tipografía</a:t>
            </a:r>
            <a:endParaRPr b="0" i="0" sz="1100" u="none" cap="none" strike="noStrike">
              <a:solidFill>
                <a:srgbClr val="222222"/>
              </a:solidFill>
              <a:latin typeface="Helvetica Neue"/>
              <a:ea typeface="Helvetica Neue"/>
              <a:cs typeface="Helvetica Neue"/>
              <a:sym typeface="Helvetica Neue"/>
            </a:endParaRPr>
          </a:p>
        </p:txBody>
      </p:sp>
      <p:cxnSp>
        <p:nvCxnSpPr>
          <p:cNvPr id="131" name="Google Shape;131;p21"/>
          <p:cNvCxnSpPr/>
          <p:nvPr/>
        </p:nvCxnSpPr>
        <p:spPr>
          <a:xfrm>
            <a:off x="2157401" y="31263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2" name="Google Shape;132;p21"/>
          <p:cNvSpPr/>
          <p:nvPr/>
        </p:nvSpPr>
        <p:spPr>
          <a:xfrm>
            <a:off x="3007195" y="33682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Contenedores</a:t>
            </a:r>
            <a:endParaRPr b="0" i="0" sz="1100" u="none" cap="none" strike="noStrike">
              <a:solidFill>
                <a:srgbClr val="222222"/>
              </a:solidFill>
              <a:latin typeface="Helvetica Neue"/>
              <a:ea typeface="Helvetica Neue"/>
              <a:cs typeface="Helvetica Neue"/>
              <a:sym typeface="Helvetica Neue"/>
            </a:endParaRPr>
          </a:p>
        </p:txBody>
      </p:sp>
      <p:cxnSp>
        <p:nvCxnSpPr>
          <p:cNvPr id="133" name="Google Shape;133;p21"/>
          <p:cNvCxnSpPr>
            <a:endCxn id="134" idx="1"/>
          </p:cNvCxnSpPr>
          <p:nvPr/>
        </p:nvCxnSpPr>
        <p:spPr>
          <a:xfrm>
            <a:off x="2161607" y="3120626"/>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4" name="Google Shape;134;p21"/>
          <p:cNvSpPr/>
          <p:nvPr/>
        </p:nvSpPr>
        <p:spPr>
          <a:xfrm>
            <a:off x="3016907" y="3759626"/>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Sistema de grillas</a:t>
            </a:r>
            <a:endParaRPr b="0" i="0" sz="1100" u="none" cap="none" strike="noStrike">
              <a:solidFill>
                <a:srgbClr val="222222"/>
              </a:solidFill>
              <a:latin typeface="Helvetica Neue"/>
              <a:ea typeface="Helvetica Neue"/>
              <a:cs typeface="Helvetica Neue"/>
              <a:sym typeface="Helvetica Neue"/>
            </a:endParaRPr>
          </a:p>
        </p:txBody>
      </p:sp>
      <p:cxnSp>
        <p:nvCxnSpPr>
          <p:cNvPr id="135" name="Google Shape;135;p21"/>
          <p:cNvCxnSpPr>
            <a:stCxn id="127" idx="2"/>
          </p:cNvCxnSpPr>
          <p:nvPr/>
        </p:nvCxnSpPr>
        <p:spPr>
          <a:xfrm>
            <a:off x="1344950" y="3412075"/>
            <a:ext cx="0" cy="853800"/>
          </a:xfrm>
          <a:prstGeom prst="straightConnector1">
            <a:avLst/>
          </a:prstGeom>
          <a:noFill/>
          <a:ln cap="flat" cmpd="sng" w="9525">
            <a:solidFill>
              <a:srgbClr val="CCCCCC"/>
            </a:solidFill>
            <a:prstDash val="solid"/>
            <a:round/>
            <a:headEnd len="med" w="med" type="oval"/>
            <a:tailEnd len="med" w="med" type="oval"/>
          </a:ln>
        </p:spPr>
      </p:cxnSp>
      <p:sp>
        <p:nvSpPr>
          <p:cNvPr id="136" name="Google Shape;136;p21"/>
          <p:cNvSpPr/>
          <p:nvPr/>
        </p:nvSpPr>
        <p:spPr>
          <a:xfrm>
            <a:off x="618500" y="42901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Componentes de Boostrap</a:t>
            </a:r>
            <a:endParaRPr sz="1100">
              <a:solidFill>
                <a:srgbClr val="FFFFFF"/>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sp>
        <p:nvSpPr>
          <p:cNvPr id="141" name="Google Shape;141;p22"/>
          <p:cNvSpPr/>
          <p:nvPr/>
        </p:nvSpPr>
        <p:spPr>
          <a:xfrm>
            <a:off x="3609600" y="1202750"/>
            <a:ext cx="2157900" cy="31758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nvSpPr>
        <p:spPr>
          <a:xfrm>
            <a:off x="41001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MAQUETAR CON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43" name="Google Shape;143;p22"/>
          <p:cNvPicPr preferRelativeResize="0"/>
          <p:nvPr/>
        </p:nvPicPr>
        <p:blipFill rotWithShape="1">
          <a:blip r:embed="rId3">
            <a:alphaModFix/>
          </a:blip>
          <a:srcRect b="0" l="0" r="0" t="0"/>
          <a:stretch/>
        </p:blipFill>
        <p:spPr>
          <a:xfrm>
            <a:off x="3793038" y="3000638"/>
            <a:ext cx="307150" cy="307150"/>
          </a:xfrm>
          <a:prstGeom prst="rect">
            <a:avLst/>
          </a:prstGeom>
          <a:noFill/>
          <a:ln>
            <a:noFill/>
          </a:ln>
        </p:spPr>
      </p:pic>
      <p:sp>
        <p:nvSpPr>
          <p:cNvPr id="144" name="Google Shape;144;p22"/>
          <p:cNvSpPr/>
          <p:nvPr/>
        </p:nvSpPr>
        <p:spPr>
          <a:xfrm>
            <a:off x="12088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2"/>
          <p:cNvSpPr/>
          <p:nvPr/>
        </p:nvSpPr>
        <p:spPr>
          <a:xfrm>
            <a:off x="1395125" y="13242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6" name="Google Shape;146;p2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147" name="Google Shape;147;p2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2"/>
          <p:cNvSpPr txBox="1"/>
          <p:nvPr/>
        </p:nvSpPr>
        <p:spPr>
          <a:xfrm>
            <a:off x="14047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10</a:t>
            </a:r>
            <a:endParaRPr b="0" i="0" sz="1400" u="none" cap="none" strike="noStrike">
              <a:solidFill>
                <a:srgbClr val="000000"/>
              </a:solidFill>
              <a:latin typeface="Helvetica Neue"/>
              <a:ea typeface="Helvetica Neue"/>
              <a:cs typeface="Helvetica Neue"/>
              <a:sym typeface="Helvetica Neue"/>
            </a:endParaRPr>
          </a:p>
        </p:txBody>
      </p:sp>
      <p:cxnSp>
        <p:nvCxnSpPr>
          <p:cNvPr id="149" name="Google Shape;149;p2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0" name="Google Shape;150;p2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51" name="Google Shape;151;p2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2" name="Google Shape;152;p2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3" name="Google Shape;153;p22"/>
          <p:cNvPicPr preferRelativeResize="0"/>
          <p:nvPr/>
        </p:nvPicPr>
        <p:blipFill rotWithShape="1">
          <a:blip r:embed="rId5">
            <a:alphaModFix/>
          </a:blip>
          <a:srcRect b="0" l="0" r="0" t="0"/>
          <a:stretch/>
        </p:blipFill>
        <p:spPr>
          <a:xfrm>
            <a:off x="5276200" y="1391289"/>
            <a:ext cx="196500" cy="196500"/>
          </a:xfrm>
          <a:prstGeom prst="rect">
            <a:avLst/>
          </a:prstGeom>
          <a:noFill/>
          <a:ln>
            <a:noFill/>
          </a:ln>
        </p:spPr>
      </p:pic>
      <p:cxnSp>
        <p:nvCxnSpPr>
          <p:cNvPr id="154" name="Google Shape;154;p2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55" name="Google Shape;155;p2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56" name="Google Shape;156;p2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57" name="Google Shape;157;p22"/>
          <p:cNvPicPr preferRelativeResize="0"/>
          <p:nvPr/>
        </p:nvPicPr>
        <p:blipFill rotWithShape="1">
          <a:blip r:embed="rId5">
            <a:alphaModFix/>
          </a:blip>
          <a:srcRect b="0" l="0" r="0" t="0"/>
          <a:stretch/>
        </p:blipFill>
        <p:spPr>
          <a:xfrm>
            <a:off x="2966250" y="1391289"/>
            <a:ext cx="196500" cy="196500"/>
          </a:xfrm>
          <a:prstGeom prst="rect">
            <a:avLst/>
          </a:prstGeom>
          <a:noFill/>
          <a:ln>
            <a:noFill/>
          </a:ln>
        </p:spPr>
      </p:pic>
      <p:sp>
        <p:nvSpPr>
          <p:cNvPr id="158" name="Google Shape;158;p2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2"/>
          <p:cNvSpPr txBox="1"/>
          <p:nvPr/>
        </p:nvSpPr>
        <p:spPr>
          <a:xfrm>
            <a:off x="39406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11</a:t>
            </a:r>
            <a:endParaRPr b="0" i="0" sz="1400" u="none" cap="none" strike="noStrike">
              <a:solidFill>
                <a:srgbClr val="000000"/>
              </a:solidFill>
              <a:latin typeface="Helvetica Neue"/>
              <a:ea typeface="Helvetica Neue"/>
              <a:cs typeface="Helvetica Neue"/>
              <a:sym typeface="Helvetica Neue"/>
            </a:endParaRPr>
          </a:p>
        </p:txBody>
      </p:sp>
      <p:cxnSp>
        <p:nvCxnSpPr>
          <p:cNvPr id="161" name="Google Shape;161;p2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62" name="Google Shape;162;p2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63" name="Google Shape;163;p2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64" name="Google Shape;164;p2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65" name="Google Shape;165;p22"/>
          <p:cNvPicPr preferRelativeResize="0"/>
          <p:nvPr/>
        </p:nvPicPr>
        <p:blipFill rotWithShape="1">
          <a:blip r:embed="rId5">
            <a:alphaModFix/>
          </a:blip>
          <a:srcRect b="0" l="0" r="0" t="0"/>
          <a:stretch/>
        </p:blipFill>
        <p:spPr>
          <a:xfrm>
            <a:off x="7733250" y="1391289"/>
            <a:ext cx="196500" cy="196500"/>
          </a:xfrm>
          <a:prstGeom prst="rect">
            <a:avLst/>
          </a:prstGeom>
          <a:noFill/>
          <a:ln>
            <a:noFill/>
          </a:ln>
        </p:spPr>
      </p:pic>
      <p:sp>
        <p:nvSpPr>
          <p:cNvPr id="166" name="Google Shape;166;p2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67" name="Google Shape;167;p22"/>
          <p:cNvSpPr txBox="1"/>
          <p:nvPr/>
        </p:nvSpPr>
        <p:spPr>
          <a:xfrm>
            <a:off x="1420225" y="1776350"/>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Github</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8" name="Google Shape;168;p22"/>
          <p:cNvSpPr txBox="1"/>
          <p:nvPr/>
        </p:nvSpPr>
        <p:spPr>
          <a:xfrm>
            <a:off x="18322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69" name="Google Shape;169;p22"/>
          <p:cNvPicPr preferRelativeResize="0"/>
          <p:nvPr/>
        </p:nvPicPr>
        <p:blipFill rotWithShape="1">
          <a:blip r:embed="rId6">
            <a:alphaModFix/>
          </a:blip>
          <a:srcRect b="0" l="0" r="0" t="0"/>
          <a:stretch/>
        </p:blipFill>
        <p:spPr>
          <a:xfrm>
            <a:off x="1496400" y="2465688"/>
            <a:ext cx="365625" cy="365625"/>
          </a:xfrm>
          <a:prstGeom prst="rect">
            <a:avLst/>
          </a:prstGeom>
          <a:noFill/>
          <a:ln>
            <a:noFill/>
          </a:ln>
        </p:spPr>
      </p:pic>
      <p:sp>
        <p:nvSpPr>
          <p:cNvPr id="170" name="Google Shape;170;p22"/>
          <p:cNvSpPr txBox="1"/>
          <p:nvPr/>
        </p:nvSpPr>
        <p:spPr>
          <a:xfrm>
            <a:off x="18828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GITHUB</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71" name="Google Shape;171;p22"/>
          <p:cNvPicPr preferRelativeResize="0"/>
          <p:nvPr/>
        </p:nvPicPr>
        <p:blipFill rotWithShape="1">
          <a:blip r:embed="rId3">
            <a:alphaModFix/>
          </a:blip>
          <a:srcRect b="0" l="0" r="0" t="0"/>
          <a:stretch/>
        </p:blipFill>
        <p:spPr>
          <a:xfrm>
            <a:off x="1575738" y="3000638"/>
            <a:ext cx="307150" cy="307150"/>
          </a:xfrm>
          <a:prstGeom prst="rect">
            <a:avLst/>
          </a:prstGeom>
          <a:noFill/>
          <a:ln>
            <a:noFill/>
          </a:ln>
        </p:spPr>
      </p:pic>
      <p:sp>
        <p:nvSpPr>
          <p:cNvPr id="172" name="Google Shape;172;p2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12</a:t>
            </a:r>
            <a:endParaRPr b="0" i="0" sz="1400" u="none" cap="none" strike="noStrike">
              <a:solidFill>
                <a:srgbClr val="000000"/>
              </a:solidFill>
              <a:latin typeface="Helvetica Neue"/>
              <a:ea typeface="Helvetica Neue"/>
              <a:cs typeface="Helvetica Neue"/>
              <a:sym typeface="Helvetica Neue"/>
            </a:endParaRPr>
          </a:p>
        </p:txBody>
      </p:sp>
      <p:sp>
        <p:nvSpPr>
          <p:cNvPr id="173" name="Google Shape;173;p22"/>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Frameworks CSS + Bootstrap</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4" name="Google Shape;174;p22"/>
          <p:cNvSpPr txBox="1"/>
          <p:nvPr/>
        </p:nvSpPr>
        <p:spPr>
          <a:xfrm>
            <a:off x="41475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75" name="Google Shape;175;p22"/>
          <p:cNvPicPr preferRelativeResize="0"/>
          <p:nvPr/>
        </p:nvPicPr>
        <p:blipFill rotWithShape="1">
          <a:blip r:embed="rId6">
            <a:alphaModFix/>
          </a:blip>
          <a:srcRect b="0" l="0" r="0" t="0"/>
          <a:stretch/>
        </p:blipFill>
        <p:spPr>
          <a:xfrm>
            <a:off x="3811775" y="2450300"/>
            <a:ext cx="365625" cy="365625"/>
          </a:xfrm>
          <a:prstGeom prst="rect">
            <a:avLst/>
          </a:prstGeom>
          <a:noFill/>
          <a:ln>
            <a:noFill/>
          </a:ln>
        </p:spPr>
      </p:pic>
      <p:sp>
        <p:nvSpPr>
          <p:cNvPr id="176" name="Google Shape;176;p22"/>
          <p:cNvSpPr txBox="1"/>
          <p:nvPr/>
        </p:nvSpPr>
        <p:spPr>
          <a:xfrm>
            <a:off x="4186988" y="34456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APLICANDO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77" name="Google Shape;177;p22"/>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@media + pseudo clases</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8" name="Google Shape;178;p22"/>
          <p:cNvSpPr txBox="1"/>
          <p:nvPr/>
        </p:nvSpPr>
        <p:spPr>
          <a:xfrm>
            <a:off x="65859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79" name="Google Shape;179;p22"/>
          <p:cNvPicPr preferRelativeResize="0"/>
          <p:nvPr/>
        </p:nvPicPr>
        <p:blipFill rotWithShape="1">
          <a:blip r:embed="rId6">
            <a:alphaModFix/>
          </a:blip>
          <a:srcRect b="0" l="0" r="0" t="0"/>
          <a:stretch/>
        </p:blipFill>
        <p:spPr>
          <a:xfrm>
            <a:off x="6250175" y="2450300"/>
            <a:ext cx="365625" cy="365625"/>
          </a:xfrm>
          <a:prstGeom prst="rect">
            <a:avLst/>
          </a:prstGeom>
          <a:noFill/>
          <a:ln>
            <a:noFill/>
          </a:ln>
        </p:spPr>
      </p:pic>
      <p:pic>
        <p:nvPicPr>
          <p:cNvPr id="180" name="Google Shape;180;p22"/>
          <p:cNvPicPr preferRelativeResize="0"/>
          <p:nvPr/>
        </p:nvPicPr>
        <p:blipFill>
          <a:blip r:embed="rId7">
            <a:alphaModFix/>
          </a:blip>
          <a:stretch>
            <a:fillRect/>
          </a:stretch>
        </p:blipFill>
        <p:spPr>
          <a:xfrm>
            <a:off x="3800500" y="3429138"/>
            <a:ext cx="365625" cy="36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84" name="Shape 184"/>
        <p:cNvGrpSpPr/>
        <p:nvPr/>
      </p:nvGrpSpPr>
      <p:grpSpPr>
        <a:xfrm>
          <a:off x="0" y="0"/>
          <a:ext cx="0" cy="0"/>
          <a:chOff x="0" y="0"/>
          <a:chExt cx="0" cy="0"/>
        </a:xfrm>
      </p:grpSpPr>
      <p:sp>
        <p:nvSpPr>
          <p:cNvPr id="185" name="Google Shape;185;p23"/>
          <p:cNvSpPr txBox="1"/>
          <p:nvPr/>
        </p:nvSpPr>
        <p:spPr>
          <a:xfrm>
            <a:off x="809550" y="16443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s" sz="1800">
                <a:latin typeface="Helvetica Neue Light"/>
                <a:ea typeface="Helvetica Neue Light"/>
                <a:cs typeface="Helvetica Neue Light"/>
                <a:sym typeface="Helvetica Neue Light"/>
              </a:rPr>
              <a:t>Accede al material complementario </a:t>
            </a:r>
            <a:r>
              <a:rPr lang="es" sz="1800" u="sng">
                <a:solidFill>
                  <a:schemeClr val="hlink"/>
                </a:solidFill>
                <a:latin typeface="Helvetica Neue Light"/>
                <a:ea typeface="Helvetica Neue Light"/>
                <a:cs typeface="Helvetica Neue Light"/>
                <a:sym typeface="Helvetica Neue Light"/>
                <a:hlinkClick r:id="rId3"/>
              </a:rPr>
              <a:t>aquí</a:t>
            </a:r>
            <a:r>
              <a:rPr lang="es"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86" name="Google Shape;186;p2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87" name="Google Shape;187;p23"/>
          <p:cNvPicPr preferRelativeResize="0"/>
          <p:nvPr/>
        </p:nvPicPr>
        <p:blipFill rotWithShape="1">
          <a:blip r:embed="rId5">
            <a:alphaModFix/>
          </a:blip>
          <a:srcRect b="0" l="0" r="0" t="0"/>
          <a:stretch/>
        </p:blipFill>
        <p:spPr>
          <a:xfrm>
            <a:off x="4019563" y="559900"/>
            <a:ext cx="1186525" cy="1186525"/>
          </a:xfrm>
          <a:prstGeom prst="rect">
            <a:avLst/>
          </a:prstGeom>
          <a:noFill/>
          <a:ln>
            <a:noFill/>
          </a:ln>
        </p:spPr>
      </p:pic>
      <p:pic>
        <p:nvPicPr>
          <p:cNvPr id="188" name="Google Shape;188;p23"/>
          <p:cNvPicPr preferRelativeResize="0"/>
          <p:nvPr/>
        </p:nvPicPr>
        <p:blipFill>
          <a:blip r:embed="rId6">
            <a:alphaModFix/>
          </a:blip>
          <a:stretch>
            <a:fillRect/>
          </a:stretch>
        </p:blipFill>
        <p:spPr>
          <a:xfrm>
            <a:off x="3204562" y="2703725"/>
            <a:ext cx="2734874" cy="2085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